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60" r:id="rId4"/>
    <p:sldId id="264" r:id="rId5"/>
    <p:sldId id="261" r:id="rId6"/>
    <p:sldId id="276" r:id="rId7"/>
    <p:sldId id="263" r:id="rId8"/>
    <p:sldId id="265" r:id="rId9"/>
    <p:sldId id="266" r:id="rId10"/>
    <p:sldId id="270" r:id="rId11"/>
    <p:sldId id="267" r:id="rId12"/>
    <p:sldId id="271" r:id="rId13"/>
    <p:sldId id="272" r:id="rId14"/>
    <p:sldId id="273" r:id="rId15"/>
    <p:sldId id="275" r:id="rId16"/>
    <p:sldId id="274" r:id="rId17"/>
    <p:sldId id="364" r:id="rId1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266"/>
    <a:srgbClr val="FF43A1"/>
    <a:srgbClr val="FFC5E2"/>
    <a:srgbClr val="25A2FF"/>
    <a:srgbClr val="FFAFD7"/>
    <a:srgbClr val="FF99CC"/>
    <a:srgbClr val="FFA7D3"/>
    <a:srgbClr val="00C85A"/>
    <a:srgbClr val="F8F2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5647" autoAdjust="0"/>
  </p:normalViewPr>
  <p:slideViewPr>
    <p:cSldViewPr snapToGrid="0">
      <p:cViewPr varScale="1">
        <p:scale>
          <a:sx n="107" d="100"/>
          <a:sy n="107" d="100"/>
        </p:scale>
        <p:origin x="7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50529" cy="497524"/>
          </a:xfrm>
          <a:prstGeom prst="rect">
            <a:avLst/>
          </a:prstGeom>
        </p:spPr>
        <p:txBody>
          <a:bodyPr vert="horz" lIns="91514" tIns="45754" rIns="91514" bIns="457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14" tIns="45754" rIns="91514" bIns="45754" rtlCol="0"/>
          <a:lstStyle>
            <a:lvl1pPr algn="r">
              <a:defRPr sz="1200"/>
            </a:lvl1pPr>
          </a:lstStyle>
          <a:p>
            <a:fld id="{F92EA119-B07E-4914-8256-AAF5B21F05C9}"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514" tIns="45754" rIns="91514" bIns="45754" rtlCol="0" anchor="ctr"/>
          <a:lstStyle/>
          <a:p>
            <a:endParaRPr lang="ja-JP" altLang="en-US"/>
          </a:p>
        </p:txBody>
      </p:sp>
      <p:sp>
        <p:nvSpPr>
          <p:cNvPr id="5" name="ノート プレースホルダー 4"/>
          <p:cNvSpPr>
            <a:spLocks noGrp="1"/>
          </p:cNvSpPr>
          <p:nvPr>
            <p:ph type="body" sz="quarter" idx="3"/>
          </p:nvPr>
        </p:nvSpPr>
        <p:spPr>
          <a:xfrm>
            <a:off x="680408" y="4782905"/>
            <a:ext cx="5446396" cy="3913425"/>
          </a:xfrm>
          <a:prstGeom prst="rect">
            <a:avLst/>
          </a:prstGeom>
        </p:spPr>
        <p:txBody>
          <a:bodyPr vert="horz" lIns="91514" tIns="45754" rIns="91514" bIns="457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1814"/>
            <a:ext cx="2950529" cy="497524"/>
          </a:xfrm>
          <a:prstGeom prst="rect">
            <a:avLst/>
          </a:prstGeom>
        </p:spPr>
        <p:txBody>
          <a:bodyPr vert="horz" lIns="91514" tIns="45754" rIns="91514" bIns="457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14" tIns="45754" rIns="91514" bIns="45754" rtlCol="0" anchor="b"/>
          <a:lstStyle>
            <a:lvl1pPr algn="r">
              <a:defRPr sz="1200"/>
            </a:lvl1pPr>
          </a:lstStyle>
          <a:p>
            <a:fld id="{790F0D2F-F05D-4463-8970-1EDF460DFC7E}" type="slidenum">
              <a:rPr kumimoji="1" lang="ja-JP" altLang="en-US" smtClean="0"/>
              <a:t>‹#›</a:t>
            </a:fld>
            <a:endParaRPr kumimoji="1" lang="ja-JP" altLang="en-US"/>
          </a:p>
        </p:txBody>
      </p:sp>
    </p:spTree>
    <p:extLst>
      <p:ext uri="{BB962C8B-B14F-4D97-AF65-F5344CB8AC3E}">
        <p14:creationId xmlns:p14="http://schemas.microsoft.com/office/powerpoint/2010/main" val="1165531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90F0D2F-F05D-4463-8970-1EDF460DFC7E}" type="slidenum">
              <a:rPr kumimoji="1" lang="ja-JP" altLang="en-US" smtClean="0"/>
              <a:t>7</a:t>
            </a:fld>
            <a:endParaRPr kumimoji="1" lang="ja-JP" altLang="en-US"/>
          </a:p>
        </p:txBody>
      </p:sp>
    </p:spTree>
    <p:extLst>
      <p:ext uri="{BB962C8B-B14F-4D97-AF65-F5344CB8AC3E}">
        <p14:creationId xmlns:p14="http://schemas.microsoft.com/office/powerpoint/2010/main" val="209265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4FAE37-495D-0B12-09BD-CC07E723C9A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FE2F417-E919-8112-938F-5C69912B65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29BFECB-7257-43E8-80A2-302ECE06E678}"/>
              </a:ext>
            </a:extLst>
          </p:cNvPr>
          <p:cNvSpPr>
            <a:spLocks noGrp="1"/>
          </p:cNvSpPr>
          <p:nvPr>
            <p:ph type="dt" sz="half" idx="10"/>
          </p:nvPr>
        </p:nvSpPr>
        <p:spPr/>
        <p:txBody>
          <a:bodyPr/>
          <a:lstStyle/>
          <a:p>
            <a:fld id="{C4E8E996-586B-4979-8FFF-65245C1574CB}"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6E271A2C-4C92-9E37-8ABA-A7C9BF21B8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9851D4-59A2-1119-DFA0-54B7847EB7D5}"/>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235230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EF9774-77EC-93CF-CBE5-194735A9CC8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6F11684-7F4A-2336-B9D1-DBA9C8136AC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ED27401-40C7-EA02-BA2B-7DA62CF3C116}"/>
              </a:ext>
            </a:extLst>
          </p:cNvPr>
          <p:cNvSpPr>
            <a:spLocks noGrp="1"/>
          </p:cNvSpPr>
          <p:nvPr>
            <p:ph type="dt" sz="half" idx="10"/>
          </p:nvPr>
        </p:nvSpPr>
        <p:spPr/>
        <p:txBody>
          <a:bodyPr/>
          <a:lstStyle/>
          <a:p>
            <a:fld id="{9E6DBE4E-D7D9-4E0E-9185-B7CFF5DFFA61}"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ED07C0CF-4654-856F-163A-3C726E3320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D827E7-226A-10EE-6F4C-42ABFCF92135}"/>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28068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FB7A7D8-43B0-93EC-B833-23BB0680374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7C39572-F25F-ADFE-CE44-B97094B4367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FA4DEA-3D8D-A012-D78F-936868F850A8}"/>
              </a:ext>
            </a:extLst>
          </p:cNvPr>
          <p:cNvSpPr>
            <a:spLocks noGrp="1"/>
          </p:cNvSpPr>
          <p:nvPr>
            <p:ph type="dt" sz="half" idx="10"/>
          </p:nvPr>
        </p:nvSpPr>
        <p:spPr/>
        <p:txBody>
          <a:bodyPr/>
          <a:lstStyle/>
          <a:p>
            <a:fld id="{93C63611-E224-4356-9F6E-F7BD9C9DE1F5}"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B160FE20-CBE4-76AA-D397-250C6B6A68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6A6958A-0B02-112A-EFFA-C77572BDD034}"/>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419997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2221BC-64E7-6876-DCDE-CDFB2B2330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F2D020F-AD34-0460-0CA0-9A134BDAC3C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D6D916-7B0A-1627-4A94-BDDDEB4EB05C}"/>
              </a:ext>
            </a:extLst>
          </p:cNvPr>
          <p:cNvSpPr>
            <a:spLocks noGrp="1"/>
          </p:cNvSpPr>
          <p:nvPr>
            <p:ph type="dt" sz="half" idx="10"/>
          </p:nvPr>
        </p:nvSpPr>
        <p:spPr/>
        <p:txBody>
          <a:bodyPr/>
          <a:lstStyle/>
          <a:p>
            <a:fld id="{D05D4F18-F679-4D33-A56D-1B1EC1BE7E62}"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3C8FC7F8-C044-EE45-4E7A-4AD3CE0C6CF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3528119-B862-4A75-9E5B-78A8E95FDA16}"/>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24004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F3E3CB-34C1-0A2E-1D58-398DE27CC16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ED2979-F82B-B9C1-FDEE-88EFC58E03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DC58423-5A5A-1DEB-986E-03C49165DC81}"/>
              </a:ext>
            </a:extLst>
          </p:cNvPr>
          <p:cNvSpPr>
            <a:spLocks noGrp="1"/>
          </p:cNvSpPr>
          <p:nvPr>
            <p:ph type="dt" sz="half" idx="10"/>
          </p:nvPr>
        </p:nvSpPr>
        <p:spPr/>
        <p:txBody>
          <a:bodyPr/>
          <a:lstStyle/>
          <a:p>
            <a:fld id="{459EB6C9-0A72-4306-8393-76A44159C6FB}"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E97E32F2-E672-DDEE-B39D-AD46D3420D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AE827C-A132-FC83-6229-4B8E3976D38D}"/>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58766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E5D13F-50EF-B50F-74D7-966F3E0E288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9E9584-8320-E3CC-0E55-6332822B89A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E08B434-D03B-8147-232C-A24A5EB35FE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51FED89-85B2-2E82-BC9D-13DF97B6BF21}"/>
              </a:ext>
            </a:extLst>
          </p:cNvPr>
          <p:cNvSpPr>
            <a:spLocks noGrp="1"/>
          </p:cNvSpPr>
          <p:nvPr>
            <p:ph type="dt" sz="half" idx="10"/>
          </p:nvPr>
        </p:nvSpPr>
        <p:spPr/>
        <p:txBody>
          <a:bodyPr/>
          <a:lstStyle/>
          <a:p>
            <a:fld id="{407560E0-1C02-4525-89F7-B87DA52D834C}"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73E7CFD6-5820-3724-DD52-57AC03A7820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1374D9-97A5-F1AB-E1CF-A14A76CEDFCA}"/>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949932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106ED1-0843-B6A8-DFD8-5820F67504D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AA05DA1-02CF-80D5-FD3C-CF4151E75F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20ED6FB-E279-127B-B35D-08FD24EF128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89F25DA-4F7D-5FCA-4128-195070E6F7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508A639-7B7C-DAC7-87DA-9F051402CEA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0840946-5F0C-8051-3FE2-D65015694688}"/>
              </a:ext>
            </a:extLst>
          </p:cNvPr>
          <p:cNvSpPr>
            <a:spLocks noGrp="1"/>
          </p:cNvSpPr>
          <p:nvPr>
            <p:ph type="dt" sz="half" idx="10"/>
          </p:nvPr>
        </p:nvSpPr>
        <p:spPr/>
        <p:txBody>
          <a:bodyPr/>
          <a:lstStyle/>
          <a:p>
            <a:fld id="{278C0109-AC63-4548-ACE4-8BC6563B47F2}" type="datetime1">
              <a:rPr kumimoji="1" lang="ja-JP" altLang="en-US" smtClean="0"/>
              <a:t>2025/3/21</a:t>
            </a:fld>
            <a:endParaRPr kumimoji="1" lang="ja-JP" altLang="en-US"/>
          </a:p>
        </p:txBody>
      </p:sp>
      <p:sp>
        <p:nvSpPr>
          <p:cNvPr id="8" name="フッター プレースホルダー 7">
            <a:extLst>
              <a:ext uri="{FF2B5EF4-FFF2-40B4-BE49-F238E27FC236}">
                <a16:creationId xmlns:a16="http://schemas.microsoft.com/office/drawing/2014/main" id="{ED9C04E5-F62B-B97E-9DB2-B66AECD33C9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FF1EAF7-AA36-C263-E295-FB1E6D878298}"/>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25024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A88196-37E9-6A59-1D16-A6217408B09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33D085E-6C83-49F4-489E-04342729C1ED}"/>
              </a:ext>
            </a:extLst>
          </p:cNvPr>
          <p:cNvSpPr>
            <a:spLocks noGrp="1"/>
          </p:cNvSpPr>
          <p:nvPr>
            <p:ph type="dt" sz="half" idx="10"/>
          </p:nvPr>
        </p:nvSpPr>
        <p:spPr/>
        <p:txBody>
          <a:bodyPr/>
          <a:lstStyle/>
          <a:p>
            <a:fld id="{14EA7E78-2186-43D1-93A6-9D61C2F1769C}" type="datetime1">
              <a:rPr kumimoji="1" lang="ja-JP" altLang="en-US" smtClean="0"/>
              <a:t>2025/3/21</a:t>
            </a:fld>
            <a:endParaRPr kumimoji="1" lang="ja-JP" altLang="en-US"/>
          </a:p>
        </p:txBody>
      </p:sp>
      <p:sp>
        <p:nvSpPr>
          <p:cNvPr id="4" name="フッター プレースホルダー 3">
            <a:extLst>
              <a:ext uri="{FF2B5EF4-FFF2-40B4-BE49-F238E27FC236}">
                <a16:creationId xmlns:a16="http://schemas.microsoft.com/office/drawing/2014/main" id="{C28467BB-097F-FA56-51C1-3B42A366A5A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08A86A-3052-9937-DBC6-623E3FB800EB}"/>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328999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47E58AB-691C-7F13-4356-B44D9D97682A}"/>
              </a:ext>
            </a:extLst>
          </p:cNvPr>
          <p:cNvSpPr>
            <a:spLocks noGrp="1"/>
          </p:cNvSpPr>
          <p:nvPr>
            <p:ph type="dt" sz="half" idx="10"/>
          </p:nvPr>
        </p:nvSpPr>
        <p:spPr/>
        <p:txBody>
          <a:bodyPr/>
          <a:lstStyle/>
          <a:p>
            <a:fld id="{DD743927-4149-4C6E-970F-A29E9EB075F8}" type="datetime1">
              <a:rPr kumimoji="1" lang="ja-JP" altLang="en-US" smtClean="0"/>
              <a:t>2025/3/21</a:t>
            </a:fld>
            <a:endParaRPr kumimoji="1" lang="ja-JP" altLang="en-US"/>
          </a:p>
        </p:txBody>
      </p:sp>
      <p:sp>
        <p:nvSpPr>
          <p:cNvPr id="3" name="フッター プレースホルダー 2">
            <a:extLst>
              <a:ext uri="{FF2B5EF4-FFF2-40B4-BE49-F238E27FC236}">
                <a16:creationId xmlns:a16="http://schemas.microsoft.com/office/drawing/2014/main" id="{3752E2DF-DE74-733D-9049-14AE1D35F8D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9C971B2-4978-1EF5-B618-B1F19741271E}"/>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18978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AA4DFE-B1D2-3FCC-347C-CA766BA412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6670CA5-640B-5EFD-D141-6E67B7CA84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627B11B-A843-2AA4-0995-0AB6BB39F5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872638-4B71-1B3B-1CD0-F8E505F22DB5}"/>
              </a:ext>
            </a:extLst>
          </p:cNvPr>
          <p:cNvSpPr>
            <a:spLocks noGrp="1"/>
          </p:cNvSpPr>
          <p:nvPr>
            <p:ph type="dt" sz="half" idx="10"/>
          </p:nvPr>
        </p:nvSpPr>
        <p:spPr/>
        <p:txBody>
          <a:bodyPr/>
          <a:lstStyle/>
          <a:p>
            <a:fld id="{5A99DFD9-C74C-4AA9-B941-B6D3434A5448}"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BEEBA1A9-ED20-05CF-314D-803746FEBC8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C176CC5-6B0C-31DD-4A52-82F67AB79C17}"/>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20632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7FAEE4-EA4F-08A2-5EEC-3A36B700810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498B761-CDB0-7F3A-0E83-F579334E2C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9AF49AA-A559-2DED-4600-844FE94D0D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3058BD-43F3-2FF9-9C32-29A5D3E3599D}"/>
              </a:ext>
            </a:extLst>
          </p:cNvPr>
          <p:cNvSpPr>
            <a:spLocks noGrp="1"/>
          </p:cNvSpPr>
          <p:nvPr>
            <p:ph type="dt" sz="half" idx="10"/>
          </p:nvPr>
        </p:nvSpPr>
        <p:spPr/>
        <p:txBody>
          <a:bodyPr/>
          <a:lstStyle/>
          <a:p>
            <a:fld id="{F153F679-BF48-4BC8-9D07-C6CB13E475C6}"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42D858AE-F89C-1D46-A033-04A1C3380E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965F21-6B14-B202-30B7-1FFB611598D2}"/>
              </a:ext>
            </a:extLst>
          </p:cNvPr>
          <p:cNvSpPr>
            <a:spLocks noGrp="1"/>
          </p:cNvSpPr>
          <p:nvPr>
            <p:ph type="sldNum" sz="quarter" idx="12"/>
          </p:nvPr>
        </p:nvSpPr>
        <p:spPr/>
        <p:txBody>
          <a:body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322170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C6702B6-3FFD-2A5D-88B9-56064288B9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836160C-B28F-7C4F-B534-BEDD0B2804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E32A33-FAC5-36B9-1A34-44A37E61AC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22843-FA90-4A8C-9F88-FAD6FCB0CABD}"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20430A48-8AAB-67CB-8843-1DAEFC403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EA7D050-4C10-FF61-22EB-22718A6CBE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2779E-9B54-4484-8AA7-A26653AE0F3F}" type="slidenum">
              <a:rPr kumimoji="1" lang="ja-JP" altLang="en-US" smtClean="0"/>
              <a:t>‹#›</a:t>
            </a:fld>
            <a:endParaRPr kumimoji="1" lang="ja-JP" altLang="en-US"/>
          </a:p>
        </p:txBody>
      </p:sp>
    </p:spTree>
    <p:extLst>
      <p:ext uri="{BB962C8B-B14F-4D97-AF65-F5344CB8AC3E}">
        <p14:creationId xmlns:p14="http://schemas.microsoft.com/office/powerpoint/2010/main" val="1559226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47A4077-E933-DB1C-C415-633270F24A8F}"/>
              </a:ext>
            </a:extLst>
          </p:cNvPr>
          <p:cNvSpPr txBox="1"/>
          <p:nvPr/>
        </p:nvSpPr>
        <p:spPr>
          <a:xfrm>
            <a:off x="5996756" y="1088842"/>
            <a:ext cx="5877506" cy="1569660"/>
          </a:xfrm>
          <a:prstGeom prst="rect">
            <a:avLst/>
          </a:prstGeom>
          <a:noFill/>
        </p:spPr>
        <p:txBody>
          <a:bodyPr wrap="square" rtlCol="0">
            <a:spAutoFit/>
          </a:bodyPr>
          <a:lstStyle/>
          <a:p>
            <a:r>
              <a:rPr kumimoji="1" lang="ja-JP" altLang="en-US" sz="4800" dirty="0">
                <a:ln>
                  <a:solidFill>
                    <a:schemeClr val="bg1"/>
                  </a:solidFill>
                </a:ln>
                <a:latin typeface="HGS創英角ｺﾞｼｯｸUB" panose="020B0900000000000000" pitchFamily="50" charset="-128"/>
                <a:ea typeface="HGS創英角ｺﾞｼｯｸUB" panose="020B0900000000000000" pitchFamily="50" charset="-128"/>
              </a:rPr>
              <a:t>パートナーシップ・</a:t>
            </a:r>
            <a:endParaRPr kumimoji="1" lang="en-US" altLang="ja-JP" sz="4800" dirty="0">
              <a:ln>
                <a:solidFill>
                  <a:schemeClr val="bg1"/>
                </a:solidFill>
              </a:ln>
              <a:latin typeface="HGS創英角ｺﾞｼｯｸUB" panose="020B0900000000000000" pitchFamily="50" charset="-128"/>
              <a:ea typeface="HGS創英角ｺﾞｼｯｸUB" panose="020B0900000000000000" pitchFamily="50" charset="-128"/>
            </a:endParaRPr>
          </a:p>
          <a:p>
            <a:r>
              <a:rPr kumimoji="1" lang="ja-JP" altLang="en-US" sz="4800" dirty="0">
                <a:ln>
                  <a:solidFill>
                    <a:schemeClr val="bg1"/>
                  </a:solidFill>
                </a:ln>
                <a:latin typeface="HGS創英角ｺﾞｼｯｸUB" panose="020B0900000000000000" pitchFamily="50" charset="-128"/>
                <a:ea typeface="HGS創英角ｺﾞｼｯｸUB" panose="020B0900000000000000" pitchFamily="50" charset="-128"/>
              </a:rPr>
              <a:t>ファミリーシップ</a:t>
            </a:r>
            <a:endParaRPr kumimoji="1" lang="ja-JP" altLang="en-US" sz="6000" dirty="0">
              <a:ln>
                <a:solidFill>
                  <a:schemeClr val="bg1"/>
                </a:solidFill>
              </a:ln>
              <a:latin typeface="HGS創英角ｺﾞｼｯｸUB" panose="020B0900000000000000" pitchFamily="50" charset="-128"/>
              <a:ea typeface="HGS創英角ｺﾞｼｯｸUB" panose="020B0900000000000000" pitchFamily="50" charset="-128"/>
            </a:endParaRPr>
          </a:p>
        </p:txBody>
      </p:sp>
      <p:sp>
        <p:nvSpPr>
          <p:cNvPr id="9" name="正方形/長方形 8">
            <a:extLst>
              <a:ext uri="{FF2B5EF4-FFF2-40B4-BE49-F238E27FC236}">
                <a16:creationId xmlns:a16="http://schemas.microsoft.com/office/drawing/2014/main" id="{17A02657-1037-C5A6-B619-3F13E5DE3C79}"/>
              </a:ext>
            </a:extLst>
          </p:cNvPr>
          <p:cNvSpPr/>
          <p:nvPr/>
        </p:nvSpPr>
        <p:spPr>
          <a:xfrm>
            <a:off x="0" y="5922000"/>
            <a:ext cx="12192000" cy="936000"/>
          </a:xfrm>
          <a:prstGeom prst="rect">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9B661B1F-1A22-C029-7C6C-108784069C46}"/>
              </a:ext>
            </a:extLst>
          </p:cNvPr>
          <p:cNvSpPr/>
          <p:nvPr/>
        </p:nvSpPr>
        <p:spPr>
          <a:xfrm>
            <a:off x="0" y="0"/>
            <a:ext cx="12192000" cy="92825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117BC3F-D5F8-E72D-4D8E-AF6F2214EB46}"/>
              </a:ext>
            </a:extLst>
          </p:cNvPr>
          <p:cNvSpPr txBox="1"/>
          <p:nvPr/>
        </p:nvSpPr>
        <p:spPr>
          <a:xfrm>
            <a:off x="606668" y="1036054"/>
            <a:ext cx="5672667" cy="1569660"/>
          </a:xfrm>
          <a:prstGeom prst="rect">
            <a:avLst/>
          </a:prstGeom>
          <a:noFill/>
        </p:spPr>
        <p:txBody>
          <a:bodyPr wrap="square" rtlCol="0">
            <a:spAutoFit/>
          </a:bodyPr>
          <a:lstStyle/>
          <a:p>
            <a:pPr algn="ctr"/>
            <a:r>
              <a:rPr kumimoji="1" lang="ja-JP" altLang="en-US" sz="9600" dirty="0">
                <a:ln w="19050">
                  <a:solidFill>
                    <a:schemeClr val="bg1"/>
                  </a:solidFill>
                </a:ln>
                <a:latin typeface="HGS創英角ｺﾞｼｯｸUB" panose="020B0900000000000000" pitchFamily="50" charset="-128"/>
                <a:ea typeface="HGS創英角ｺﾞｼｯｸUB" panose="020B0900000000000000" pitchFamily="50" charset="-128"/>
              </a:rPr>
              <a:t>宇 佐 市</a:t>
            </a:r>
          </a:p>
        </p:txBody>
      </p:sp>
      <p:sp>
        <p:nvSpPr>
          <p:cNvPr id="13" name="ブローチ 12">
            <a:extLst>
              <a:ext uri="{FF2B5EF4-FFF2-40B4-BE49-F238E27FC236}">
                <a16:creationId xmlns:a16="http://schemas.microsoft.com/office/drawing/2014/main" id="{F827977D-A148-9502-7E94-171FAC6FE341}"/>
              </a:ext>
            </a:extLst>
          </p:cNvPr>
          <p:cNvSpPr/>
          <p:nvPr/>
        </p:nvSpPr>
        <p:spPr>
          <a:xfrm>
            <a:off x="5060468" y="6036056"/>
            <a:ext cx="2437733" cy="707887"/>
          </a:xfrm>
          <a:prstGeom prst="plaqu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39E0BD0C-A85C-E0C0-3C98-D5810BEABD86}"/>
              </a:ext>
            </a:extLst>
          </p:cNvPr>
          <p:cNvSpPr txBox="1"/>
          <p:nvPr/>
        </p:nvSpPr>
        <p:spPr>
          <a:xfrm>
            <a:off x="4954546" y="6038558"/>
            <a:ext cx="2649578" cy="661720"/>
          </a:xfrm>
          <a:prstGeom prst="rect">
            <a:avLst/>
          </a:prstGeom>
          <a:noFill/>
        </p:spPr>
        <p:txBody>
          <a:bodyPr wrap="square" rtlCol="0">
            <a:spAutoFit/>
          </a:bodyPr>
          <a:lstStyle/>
          <a:p>
            <a:pPr algn="ctr"/>
            <a:r>
              <a:rPr kumimoji="1" lang="ja-JP" altLang="en-US" sz="3700" dirty="0">
                <a:latin typeface="HG明朝E" panose="02020909000000000000" pitchFamily="17" charset="-128"/>
                <a:ea typeface="HG明朝E" panose="02020909000000000000" pitchFamily="17" charset="-128"/>
              </a:rPr>
              <a:t>宇 佐 市</a:t>
            </a:r>
          </a:p>
        </p:txBody>
      </p:sp>
      <p:sp>
        <p:nvSpPr>
          <p:cNvPr id="14" name="テキスト ボックス 13">
            <a:extLst>
              <a:ext uri="{FF2B5EF4-FFF2-40B4-BE49-F238E27FC236}">
                <a16:creationId xmlns:a16="http://schemas.microsoft.com/office/drawing/2014/main" id="{B06C00DA-D6A8-8A65-EC6F-712F519F5952}"/>
              </a:ext>
            </a:extLst>
          </p:cNvPr>
          <p:cNvSpPr txBox="1"/>
          <p:nvPr/>
        </p:nvSpPr>
        <p:spPr>
          <a:xfrm>
            <a:off x="1188869" y="5300120"/>
            <a:ext cx="10272912" cy="369332"/>
          </a:xfrm>
          <a:prstGeom prst="rect">
            <a:avLst/>
          </a:prstGeom>
          <a:solidFill>
            <a:schemeClr val="bg1"/>
          </a:solidFill>
        </p:spPr>
        <p:txBody>
          <a:bodyPr wrap="square" rtlCol="0">
            <a:spAutoFit/>
          </a:bodyPr>
          <a:lstStyle/>
          <a:p>
            <a:r>
              <a:rPr kumimoji="1" lang="ja-JP" altLang="en-US" dirty="0">
                <a:latin typeface="HGSｺﾞｼｯｸM" panose="020B0600000000000000" pitchFamily="50" charset="-128"/>
                <a:ea typeface="HGSｺﾞｼｯｸM" panose="020B0600000000000000" pitchFamily="50" charset="-128"/>
              </a:rPr>
              <a:t>担当／宇佐市役所 人権啓発・部落差別解消推進課　　</a:t>
            </a:r>
            <a:r>
              <a:rPr lang="ja-JP" altLang="en-US" dirty="0">
                <a:latin typeface="HGSｺﾞｼｯｸM" panose="020B0600000000000000" pitchFamily="50" charset="-128"/>
                <a:ea typeface="HGSｺﾞｼｯｸM" panose="020B0600000000000000" pitchFamily="50" charset="-128"/>
              </a:rPr>
              <a:t>作成</a:t>
            </a:r>
            <a:r>
              <a:rPr kumimoji="1" lang="ja-JP" altLang="en-US" dirty="0">
                <a:latin typeface="HGSｺﾞｼｯｸM" panose="020B0600000000000000" pitchFamily="50" charset="-128"/>
                <a:ea typeface="HGSｺﾞｼｯｸM" panose="020B0600000000000000" pitchFamily="50" charset="-128"/>
              </a:rPr>
              <a:t>／令和６（２０２４）年３月</a:t>
            </a:r>
          </a:p>
        </p:txBody>
      </p:sp>
      <p:sp>
        <p:nvSpPr>
          <p:cNvPr id="7" name="スライド番号プレースホルダー 6">
            <a:extLst>
              <a:ext uri="{FF2B5EF4-FFF2-40B4-BE49-F238E27FC236}">
                <a16:creationId xmlns:a16="http://schemas.microsoft.com/office/drawing/2014/main" id="{11A8628A-590C-C841-F46E-EBDCADB936EE}"/>
              </a:ext>
            </a:extLst>
          </p:cNvPr>
          <p:cNvSpPr>
            <a:spLocks noGrp="1"/>
          </p:cNvSpPr>
          <p:nvPr>
            <p:ph type="sldNum" sz="quarter" idx="12"/>
          </p:nvPr>
        </p:nvSpPr>
        <p:spPr/>
        <p:txBody>
          <a:bodyPr/>
          <a:lstStyle/>
          <a:p>
            <a:endParaRPr kumimoji="1" lang="ja-JP" altLang="en-US" dirty="0"/>
          </a:p>
        </p:txBody>
      </p:sp>
      <p:sp>
        <p:nvSpPr>
          <p:cNvPr id="2" name="テキスト ボックス 1">
            <a:extLst>
              <a:ext uri="{FF2B5EF4-FFF2-40B4-BE49-F238E27FC236}">
                <a16:creationId xmlns:a16="http://schemas.microsoft.com/office/drawing/2014/main" id="{198C7610-AE12-F138-FF75-C48447C3851C}"/>
              </a:ext>
            </a:extLst>
          </p:cNvPr>
          <p:cNvSpPr txBox="1"/>
          <p:nvPr/>
        </p:nvSpPr>
        <p:spPr>
          <a:xfrm>
            <a:off x="5996756" y="2959215"/>
            <a:ext cx="5767352" cy="2123658"/>
          </a:xfrm>
          <a:prstGeom prst="rect">
            <a:avLst/>
          </a:prstGeom>
          <a:noFill/>
        </p:spPr>
        <p:txBody>
          <a:bodyPr wrap="square" rtlCol="0">
            <a:spAutoFit/>
          </a:bodyPr>
          <a:lstStyle/>
          <a:p>
            <a:r>
              <a:rPr kumimoji="1" lang="ja-JP" altLang="en-US" sz="6600" dirty="0">
                <a:ln>
                  <a:solidFill>
                    <a:schemeClr val="bg1"/>
                  </a:solidFill>
                </a:ln>
                <a:latin typeface="HGS創英角ｺﾞｼｯｸUB" panose="020B0900000000000000" pitchFamily="50" charset="-128"/>
                <a:ea typeface="HGS創英角ｺﾞｼｯｸUB" panose="020B0900000000000000" pitchFamily="50" charset="-128"/>
              </a:rPr>
              <a:t>宣誓制度</a:t>
            </a:r>
            <a:endParaRPr kumimoji="1" lang="en-US" altLang="ja-JP" sz="6600" dirty="0">
              <a:ln>
                <a:solidFill>
                  <a:schemeClr val="bg1"/>
                </a:solidFill>
              </a:ln>
              <a:latin typeface="HGS創英角ｺﾞｼｯｸUB" panose="020B0900000000000000" pitchFamily="50" charset="-128"/>
              <a:ea typeface="HGS創英角ｺﾞｼｯｸUB" panose="020B0900000000000000" pitchFamily="50" charset="-128"/>
            </a:endParaRPr>
          </a:p>
          <a:p>
            <a:r>
              <a:rPr kumimoji="1" lang="ja-JP" altLang="en-US" sz="6600" dirty="0">
                <a:ln>
                  <a:solidFill>
                    <a:schemeClr val="bg1"/>
                  </a:solidFill>
                </a:ln>
                <a:latin typeface="HGS創英角ｺﾞｼｯｸUB" panose="020B0900000000000000" pitchFamily="50" charset="-128"/>
                <a:ea typeface="HGS創英角ｺﾞｼｯｸUB" panose="020B0900000000000000" pitchFamily="50" charset="-128"/>
              </a:rPr>
              <a:t>ガイドブック</a:t>
            </a:r>
          </a:p>
        </p:txBody>
      </p:sp>
      <p:pic>
        <p:nvPicPr>
          <p:cNvPr id="3" name="図 2">
            <a:extLst>
              <a:ext uri="{FF2B5EF4-FFF2-40B4-BE49-F238E27FC236}">
                <a16:creationId xmlns:a16="http://schemas.microsoft.com/office/drawing/2014/main" id="{DD76EC75-10A4-FB03-EAE7-45E73B6DF926}"/>
              </a:ext>
            </a:extLst>
          </p:cNvPr>
          <p:cNvPicPr>
            <a:picLocks noChangeAspect="1"/>
          </p:cNvPicPr>
          <p:nvPr/>
        </p:nvPicPr>
        <p:blipFill>
          <a:blip r:embed="rId2"/>
          <a:stretch>
            <a:fillRect/>
          </a:stretch>
        </p:blipFill>
        <p:spPr>
          <a:xfrm>
            <a:off x="1206453" y="2884184"/>
            <a:ext cx="4547440" cy="2273720"/>
          </a:xfrm>
          <a:prstGeom prst="rect">
            <a:avLst/>
          </a:prstGeom>
        </p:spPr>
      </p:pic>
      <p:sp>
        <p:nvSpPr>
          <p:cNvPr id="6" name="正方形/長方形 5">
            <a:extLst>
              <a:ext uri="{FF2B5EF4-FFF2-40B4-BE49-F238E27FC236}">
                <a16:creationId xmlns:a16="http://schemas.microsoft.com/office/drawing/2014/main" id="{775BEA8F-2BBB-CB89-13E8-8CC9EEF6FBCD}"/>
              </a:ext>
            </a:extLst>
          </p:cNvPr>
          <p:cNvSpPr/>
          <p:nvPr/>
        </p:nvSpPr>
        <p:spPr>
          <a:xfrm>
            <a:off x="8224197" y="1"/>
            <a:ext cx="3967804" cy="928250"/>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E5F5DD08-BD34-2B78-1144-9FADB4EE0BE9}"/>
              </a:ext>
            </a:extLst>
          </p:cNvPr>
          <p:cNvSpPr txBox="1"/>
          <p:nvPr/>
        </p:nvSpPr>
        <p:spPr>
          <a:xfrm>
            <a:off x="8150469" y="109110"/>
            <a:ext cx="3967804" cy="646331"/>
          </a:xfrm>
          <a:prstGeom prst="rect">
            <a:avLst/>
          </a:prstGeom>
          <a:noFill/>
        </p:spPr>
        <p:txBody>
          <a:bodyPr wrap="square" rtlCol="0">
            <a:spAutoFit/>
          </a:bodyPr>
          <a:lstStyle/>
          <a:p>
            <a:pPr algn="r"/>
            <a:r>
              <a:rPr kumimoji="1" lang="en-US" altLang="ja-JP" sz="3600" dirty="0">
                <a:solidFill>
                  <a:srgbClr val="00339A"/>
                </a:solidFill>
                <a:latin typeface="HGP創英ﾌﾟﾚｾﾞﾝｽEB" panose="02020800000000000000" pitchFamily="18" charset="-128"/>
                <a:ea typeface="HGP創英ﾌﾟﾚｾﾞﾝｽEB" panose="02020800000000000000" pitchFamily="18" charset="-128"/>
              </a:rPr>
              <a:t>【 </a:t>
            </a:r>
            <a:r>
              <a:rPr kumimoji="1" lang="ja-JP" altLang="en-US" sz="3600" dirty="0">
                <a:solidFill>
                  <a:srgbClr val="00339A"/>
                </a:solidFill>
                <a:latin typeface="HGP創英ﾌﾟﾚｾﾞﾝｽEB" panose="02020800000000000000" pitchFamily="18" charset="-128"/>
                <a:ea typeface="HGP創英ﾌﾟﾚｾﾞﾝｽEB" panose="02020800000000000000" pitchFamily="18" charset="-128"/>
              </a:rPr>
              <a:t>利 用 の </a:t>
            </a:r>
            <a:r>
              <a:rPr lang="ja-JP" altLang="en-US" sz="3600" dirty="0">
                <a:solidFill>
                  <a:srgbClr val="00339A"/>
                </a:solidFill>
                <a:latin typeface="HGP創英ﾌﾟﾚｾﾞﾝｽEB" panose="02020800000000000000" pitchFamily="18" charset="-128"/>
                <a:ea typeface="HGP創英ﾌﾟﾚｾﾞﾝｽEB" panose="02020800000000000000" pitchFamily="18" charset="-128"/>
              </a:rPr>
              <a:t>手 引 </a:t>
            </a:r>
            <a:r>
              <a:rPr lang="en-US" altLang="ja-JP" sz="3600" dirty="0">
                <a:solidFill>
                  <a:srgbClr val="00339A"/>
                </a:solidFill>
                <a:latin typeface="HGP創英ﾌﾟﾚｾﾞﾝｽEB" panose="02020800000000000000" pitchFamily="18" charset="-128"/>
                <a:ea typeface="HGP創英ﾌﾟﾚｾﾞﾝｽEB" panose="02020800000000000000" pitchFamily="18" charset="-128"/>
              </a:rPr>
              <a:t>】</a:t>
            </a:r>
            <a:endParaRPr kumimoji="1" lang="ja-JP" altLang="en-US" sz="3600" dirty="0">
              <a:solidFill>
                <a:srgbClr val="00339A"/>
              </a:solidFill>
              <a:latin typeface="HGP創英ﾌﾟﾚｾﾞﾝｽEB" panose="02020800000000000000" pitchFamily="18" charset="-128"/>
              <a:ea typeface="HGP創英ﾌﾟﾚｾﾞﾝｽEB" panose="02020800000000000000" pitchFamily="18" charset="-128"/>
            </a:endParaRPr>
          </a:p>
        </p:txBody>
      </p:sp>
    </p:spTree>
    <p:extLst>
      <p:ext uri="{BB962C8B-B14F-4D97-AF65-F5344CB8AC3E}">
        <p14:creationId xmlns:p14="http://schemas.microsoft.com/office/powerpoint/2010/main" val="2274218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954107"/>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000" dirty="0">
                <a:latin typeface="HGSｺﾞｼｯｸM" panose="020B0600000000000000" pitchFamily="50" charset="-128"/>
                <a:ea typeface="HGSｺﾞｼｯｸM" panose="020B0600000000000000" pitchFamily="50" charset="-128"/>
              </a:rPr>
              <a:t>（必要書類と確認する事項の一覧）</a:t>
            </a:r>
            <a:endParaRPr lang="en-US" altLang="ja-JP" sz="2000" dirty="0">
              <a:latin typeface="HGSｺﾞｼｯｸM" panose="020B0600000000000000" pitchFamily="50" charset="-128"/>
              <a:ea typeface="HGSｺﾞｼｯｸM" panose="020B0600000000000000" pitchFamily="50" charset="-128"/>
            </a:endParaRPr>
          </a:p>
        </p:txBody>
      </p:sp>
      <p:graphicFrame>
        <p:nvGraphicFramePr>
          <p:cNvPr id="10" name="表 10">
            <a:extLst>
              <a:ext uri="{FF2B5EF4-FFF2-40B4-BE49-F238E27FC236}">
                <a16:creationId xmlns:a16="http://schemas.microsoft.com/office/drawing/2014/main" id="{4EC71401-C9CA-C57D-99C4-B15B141C79BC}"/>
              </a:ext>
            </a:extLst>
          </p:cNvPr>
          <p:cNvGraphicFramePr>
            <a:graphicFrameLocks noGrp="1"/>
          </p:cNvGraphicFramePr>
          <p:nvPr>
            <p:extLst>
              <p:ext uri="{D42A27DB-BD31-4B8C-83A1-F6EECF244321}">
                <p14:modId xmlns:p14="http://schemas.microsoft.com/office/powerpoint/2010/main" val="589756141"/>
              </p:ext>
            </p:extLst>
          </p:nvPr>
        </p:nvGraphicFramePr>
        <p:xfrm>
          <a:off x="757383" y="1320073"/>
          <a:ext cx="10705685" cy="5077272"/>
        </p:xfrm>
        <a:graphic>
          <a:graphicData uri="http://schemas.openxmlformats.org/drawingml/2006/table">
            <a:tbl>
              <a:tblPr firstRow="1" bandRow="1">
                <a:tableStyleId>{5940675A-B579-460E-94D1-54222C63F5DA}</a:tableStyleId>
              </a:tblPr>
              <a:tblGrid>
                <a:gridCol w="372846">
                  <a:extLst>
                    <a:ext uri="{9D8B030D-6E8A-4147-A177-3AD203B41FA5}">
                      <a16:colId xmlns:a16="http://schemas.microsoft.com/office/drawing/2014/main" val="2815073747"/>
                    </a:ext>
                  </a:extLst>
                </a:gridCol>
                <a:gridCol w="499923">
                  <a:extLst>
                    <a:ext uri="{9D8B030D-6E8A-4147-A177-3AD203B41FA5}">
                      <a16:colId xmlns:a16="http://schemas.microsoft.com/office/drawing/2014/main" val="2329700909"/>
                    </a:ext>
                  </a:extLst>
                </a:gridCol>
                <a:gridCol w="4285056">
                  <a:extLst>
                    <a:ext uri="{9D8B030D-6E8A-4147-A177-3AD203B41FA5}">
                      <a16:colId xmlns:a16="http://schemas.microsoft.com/office/drawing/2014/main" val="4093669307"/>
                    </a:ext>
                  </a:extLst>
                </a:gridCol>
                <a:gridCol w="2175217">
                  <a:extLst>
                    <a:ext uri="{9D8B030D-6E8A-4147-A177-3AD203B41FA5}">
                      <a16:colId xmlns:a16="http://schemas.microsoft.com/office/drawing/2014/main" val="2874250271"/>
                    </a:ext>
                  </a:extLst>
                </a:gridCol>
                <a:gridCol w="1392643">
                  <a:extLst>
                    <a:ext uri="{9D8B030D-6E8A-4147-A177-3AD203B41FA5}">
                      <a16:colId xmlns:a16="http://schemas.microsoft.com/office/drawing/2014/main" val="1650570445"/>
                    </a:ext>
                  </a:extLst>
                </a:gridCol>
                <a:gridCol w="1980000">
                  <a:extLst>
                    <a:ext uri="{9D8B030D-6E8A-4147-A177-3AD203B41FA5}">
                      <a16:colId xmlns:a16="http://schemas.microsoft.com/office/drawing/2014/main" val="3261394587"/>
                    </a:ext>
                  </a:extLst>
                </a:gridCol>
              </a:tblGrid>
              <a:tr h="357087">
                <a:tc rowSpan="2">
                  <a:txBody>
                    <a:bodyPr/>
                    <a:lstStyle/>
                    <a:p>
                      <a:endParaRPr kumimoji="1" lang="ja-JP" altLang="en-US" sz="1400" dirty="0"/>
                    </a:p>
                  </a:txBody>
                  <a:tcPr marL="90767" marR="90767" marT="45384" marB="4538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solidFill>
                        <a:schemeClr val="tx1"/>
                      </a:solidFill>
                      <a:prstDash val="solid"/>
                      <a:round/>
                      <a:headEnd type="none" w="med" len="med"/>
                      <a:tailEnd type="none" w="med" len="med"/>
                    </a:lnBlToTr>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確認する事項</a:t>
                      </a:r>
                      <a:endParaRPr kumimoji="1" lang="en-US" altLang="ja-JP" sz="1600" dirty="0">
                        <a:latin typeface="HGｺﾞｼｯｸE" panose="020B0909000000000000" pitchFamily="49" charset="-128"/>
                        <a:ea typeface="HGｺﾞｼｯｸE" panose="020B0909000000000000" pitchFamily="49" charset="-128"/>
                      </a:endParaRPr>
                    </a:p>
                  </a:txBody>
                  <a:tcPr marL="90767" marR="90767" marT="45384" marB="45384">
                    <a:solidFill>
                      <a:schemeClr val="bg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HGｺﾞｼｯｸE" panose="020B0909000000000000" pitchFamily="49" charset="-128"/>
                          <a:ea typeface="HGｺﾞｼｯｸE" panose="020B0909000000000000" pitchFamily="49" charset="-128"/>
                        </a:rPr>
                        <a:t>確認する事項</a:t>
                      </a:r>
                      <a:endParaRPr kumimoji="1" lang="en-US" altLang="ja-JP" sz="1400" dirty="0">
                        <a:latin typeface="HGｺﾞｼｯｸE" panose="020B0909000000000000" pitchFamily="49" charset="-128"/>
                        <a:ea typeface="HGｺﾞｼｯｸE" panose="020B0909000000000000" pitchFamily="49" charset="-128"/>
                      </a:endParaRPr>
                    </a:p>
                  </a:txBody>
                  <a:tcPr marL="91081" marR="91081" marT="45541" marB="45541">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marL="91081" marR="91081" marT="45541" marB="45541">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marL="91081" marR="91081" marT="45541" marB="45541">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marL="91081" marR="91081" marT="45541" marB="45541">
                    <a:solidFill>
                      <a:schemeClr val="bg2"/>
                    </a:solidFill>
                  </a:tcPr>
                </a:tc>
                <a:extLst>
                  <a:ext uri="{0D108BD9-81ED-4DB2-BD59-A6C34878D82A}">
                    <a16:rowId xmlns:a16="http://schemas.microsoft.com/office/drawing/2014/main" val="1552987540"/>
                  </a:ext>
                </a:extLst>
              </a:tr>
              <a:tr h="576346">
                <a:tc vMerge="1">
                  <a:txBody>
                    <a:bodyPr/>
                    <a:lstStyle/>
                    <a:p>
                      <a:endParaRPr kumimoji="1" lang="ja-JP" altLang="en-US" sz="1200" dirty="0"/>
                    </a:p>
                  </a:txBody>
                  <a:tcPr marL="91081" marR="91081" marT="45541" marB="4554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solidFill>
                        <a:schemeClr val="tx1"/>
                      </a:solidFill>
                      <a:prstDash val="solid"/>
                      <a:round/>
                      <a:headEnd type="none" w="med" len="med"/>
                      <a:tailEnd type="none" w="med" len="me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本人であること・成年に達していること</a:t>
                      </a:r>
                      <a:endParaRPr kumimoji="1" lang="en-US" altLang="ja-JP" sz="1600" dirty="0">
                        <a:latin typeface="HGｺﾞｼｯｸE" panose="020B0909000000000000" pitchFamily="49" charset="-128"/>
                        <a:ea typeface="HGｺﾞｼｯｸE" panose="020B0909000000000000" pitchFamily="49" charset="-128"/>
                      </a:endParaRPr>
                    </a:p>
                  </a:txBody>
                  <a:tcPr marL="90767" marR="90767" marT="45384" marB="45384" anchor="ctr">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HGｺﾞｼｯｸE" panose="020B0909000000000000" pitchFamily="49" charset="-128"/>
                          <a:ea typeface="HGｺﾞｼｯｸE" panose="020B0909000000000000" pitchFamily="49" charset="-128"/>
                        </a:rPr>
                        <a:t>本人であること</a:t>
                      </a:r>
                    </a:p>
                  </a:txBody>
                  <a:tcPr marL="91081" marR="91081" marT="45541" marB="45541">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配偶者がいないこと</a:t>
                      </a:r>
                      <a:endParaRPr kumimoji="1" lang="en-US" altLang="ja-JP" sz="1600" dirty="0">
                        <a:latin typeface="HGｺﾞｼｯｸE" panose="020B0909000000000000" pitchFamily="49" charset="-128"/>
                        <a:ea typeface="HGｺﾞｼｯｸE" panose="020B0909000000000000"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・近親者でないこと</a:t>
                      </a:r>
                    </a:p>
                  </a:txBody>
                  <a:tcPr marL="90343" marR="90343" marT="45174" marB="45174"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市内在住で</a:t>
                      </a:r>
                      <a:endParaRPr kumimoji="1" lang="en-US" altLang="ja-JP" sz="1600" dirty="0">
                        <a:latin typeface="HGｺﾞｼｯｸE" panose="020B0909000000000000" pitchFamily="49" charset="-128"/>
                        <a:ea typeface="HGｺﾞｼｯｸE" panose="020B0909000000000000"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あること</a:t>
                      </a:r>
                    </a:p>
                  </a:txBody>
                  <a:tcPr marL="90343" marR="90343" marT="45174" marB="45174"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子どもとの関係</a:t>
                      </a:r>
                    </a:p>
                  </a:txBody>
                  <a:tcPr marL="90343" marR="90343" marT="45174" marB="45174" anchor="ctr">
                    <a:solidFill>
                      <a:schemeClr val="bg2"/>
                    </a:solidFill>
                  </a:tcPr>
                </a:tc>
                <a:extLst>
                  <a:ext uri="{0D108BD9-81ED-4DB2-BD59-A6C34878D82A}">
                    <a16:rowId xmlns:a16="http://schemas.microsoft.com/office/drawing/2014/main" val="1581714845"/>
                  </a:ext>
                </a:extLst>
              </a:tr>
              <a:tr h="432000">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HGｺﾞｼｯｸE" panose="020B0909000000000000" pitchFamily="49" charset="-128"/>
                          <a:ea typeface="HGｺﾞｼｯｸE" panose="020B0909000000000000" pitchFamily="49" charset="-128"/>
                        </a:rPr>
                        <a:t>必要書類の例</a:t>
                      </a:r>
                      <a:endParaRPr kumimoji="1" lang="ja-JP" altLang="en-US" sz="1400" dirty="0">
                        <a:latin typeface="HGｺﾞｼｯｸE" panose="020B0909000000000000" pitchFamily="49" charset="-128"/>
                        <a:ea typeface="HGｺﾞｼｯｸE" panose="020B0909000000000000" pitchFamily="49" charset="-128"/>
                      </a:endParaRPr>
                    </a:p>
                  </a:txBody>
                  <a:tcPr marL="90767" marR="90767" marT="45384" marB="45384"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t>いずれか１点の提示で可</a:t>
                      </a:r>
                    </a:p>
                  </a:txBody>
                  <a:tcPr marL="90767" marR="90767" marT="45384" marB="45384" vert="eaVert"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個人番号カード（マイナンバーカード）</a:t>
                      </a:r>
                    </a:p>
                  </a:txBody>
                  <a:tcPr marL="90343" marR="90343" marT="45174" marB="45174" anchor="ct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戸籍抄本</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（戸籍個人事項証明書）</a:t>
                      </a:r>
                      <a:endParaRPr lang="ja-JP" altLang="en-US" sz="1400" dirty="0"/>
                    </a:p>
                    <a:p>
                      <a:pPr algn="l"/>
                      <a:endParaRPr lang="en-US" altLang="ja-JP" sz="1400" dirty="0"/>
                    </a:p>
                  </a:txBody>
                  <a:tcPr marL="90767" marR="90767" marT="45384" marB="45384" anchor="ct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住民票の写し</a:t>
                      </a:r>
                      <a:endParaRPr kumimoji="1" lang="en-US" altLang="ja-JP" sz="1400" dirty="0"/>
                    </a:p>
                  </a:txBody>
                  <a:tcPr marL="90767" marR="90767" marT="45384" marB="45384" anchor="ct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戸籍抄本</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HGｺﾞｼｯｸE" panose="020B0909000000000000" pitchFamily="49" charset="-128"/>
                          <a:ea typeface="HGｺﾞｼｯｸE" panose="020B0909000000000000" pitchFamily="49" charset="-128"/>
                        </a:rPr>
                        <a:t>（子どもを含むもの）</a:t>
                      </a:r>
                    </a:p>
                  </a:txBody>
                  <a:tcPr marL="90767" marR="90767" marT="45384" marB="45384" anchor="ctr"/>
                </a:tc>
                <a:extLst>
                  <a:ext uri="{0D108BD9-81ED-4DB2-BD59-A6C34878D82A}">
                    <a16:rowId xmlns:a16="http://schemas.microsoft.com/office/drawing/2014/main" val="284562043"/>
                  </a:ext>
                </a:extLst>
              </a:tr>
              <a:tr h="432000">
                <a:tc vMerge="1">
                  <a:txBody>
                    <a:bodyPr/>
                    <a:lstStyle/>
                    <a:p>
                      <a:endParaRPr kumimoji="1" lang="ja-JP" altLang="en-US" sz="1200" dirty="0"/>
                    </a:p>
                  </a:txBody>
                  <a:tcPr marL="91081" marR="91081" marT="45541" marB="45541" vert="eaVert">
                    <a:solidFill>
                      <a:schemeClr val="bg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200" dirty="0"/>
                    </a:p>
                  </a:txBody>
                  <a:tcPr marL="91081" marR="91081" marT="45541" marB="455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パスポート</a:t>
                      </a:r>
                      <a:endParaRPr lang="ja-JP" altLang="en-US" sz="1400" dirty="0"/>
                    </a:p>
                  </a:txBody>
                  <a:tcPr marL="90343" marR="90343" marT="45174" marB="45174"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200" dirty="0"/>
                    </a:p>
                  </a:txBody>
                  <a:tcPr marL="91081" marR="91081" marT="45541" marB="45541"/>
                </a:tc>
                <a:tc vMerge="1">
                  <a:txBody>
                    <a:bodyPr/>
                    <a:lstStyle/>
                    <a:p>
                      <a:pPr algn="ctr"/>
                      <a:endParaRPr kumimoji="1" lang="ja-JP" altLang="en-US" sz="1200" dirty="0"/>
                    </a:p>
                  </a:txBody>
                  <a:tcPr marL="91081" marR="91081" marT="45541" marB="45541"/>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戸籍抄本（子を含むもの）</a:t>
                      </a:r>
                    </a:p>
                  </a:txBody>
                  <a:tcPr marL="91081" marR="91081" marT="45541" marB="45541"/>
                </a:tc>
                <a:extLst>
                  <a:ext uri="{0D108BD9-81ED-4DB2-BD59-A6C34878D82A}">
                    <a16:rowId xmlns:a16="http://schemas.microsoft.com/office/drawing/2014/main" val="2600950538"/>
                  </a:ext>
                </a:extLst>
              </a:tr>
              <a:tr h="432000">
                <a:tc vMerge="1">
                  <a:txBody>
                    <a:bodyPr/>
                    <a:lstStyle/>
                    <a:p>
                      <a:endParaRPr kumimoji="1" lang="ja-JP" altLang="en-US" sz="1200" dirty="0"/>
                    </a:p>
                  </a:txBody>
                  <a:tcPr marL="91081" marR="91081" marT="45541" marB="45541" vert="eaVert">
                    <a:solidFill>
                      <a:schemeClr val="bg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marL="91081" marR="91081" marT="45541" marB="455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運転免許証</a:t>
                      </a:r>
                    </a:p>
                  </a:txBody>
                  <a:tcPr marL="90343" marR="90343" marT="45174" marB="45174" anchor="ctr"/>
                </a:tc>
                <a:tc vMerge="1">
                  <a:txBody>
                    <a:bodyPr/>
                    <a:lstStyle/>
                    <a:p>
                      <a:pPr algn="ctr"/>
                      <a:endParaRPr lang="ja-JP" altLang="en-US" sz="1200" dirty="0"/>
                    </a:p>
                  </a:txBody>
                  <a:tcPr marL="91081" marR="91081" marT="45541" marB="45541"/>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extLst>
                  <a:ext uri="{0D108BD9-81ED-4DB2-BD59-A6C34878D82A}">
                    <a16:rowId xmlns:a16="http://schemas.microsoft.com/office/drawing/2014/main" val="619244748"/>
                  </a:ext>
                </a:extLst>
              </a:tr>
              <a:tr h="432000">
                <a:tc vMerge="1">
                  <a:txBody>
                    <a:bodyPr/>
                    <a:lstStyle/>
                    <a:p>
                      <a:endParaRPr kumimoji="1" lang="ja-JP" altLang="en-US" sz="1200" dirty="0"/>
                    </a:p>
                  </a:txBody>
                  <a:tcPr marL="91081" marR="91081" marT="45541" marB="45541" vert="eaVert">
                    <a:solidFill>
                      <a:schemeClr val="bg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200" dirty="0"/>
                    </a:p>
                  </a:txBody>
                  <a:tcPr marL="91081" marR="91081" marT="45541" marB="455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その他官公署が発行した顔写真付き証明書等</a:t>
                      </a:r>
                      <a:endParaRPr lang="ja-JP" altLang="en-US" sz="1400" dirty="0"/>
                    </a:p>
                  </a:txBody>
                  <a:tcPr marL="90343" marR="90343" marT="45174" marB="45174" anchor="ctr"/>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extLst>
                  <a:ext uri="{0D108BD9-81ED-4DB2-BD59-A6C34878D82A}">
                    <a16:rowId xmlns:a16="http://schemas.microsoft.com/office/drawing/2014/main" val="748069955"/>
                  </a:ext>
                </a:extLst>
              </a:tr>
              <a:tr h="469663">
                <a:tc vMerge="1">
                  <a:txBody>
                    <a:bodyPr/>
                    <a:lstStyle/>
                    <a:p>
                      <a:endParaRPr kumimoji="1" lang="ja-JP" altLang="en-US" sz="1200" dirty="0"/>
                    </a:p>
                  </a:txBody>
                  <a:tcPr marL="91081" marR="91081" marT="45541" marB="45541" vert="eaVert">
                    <a:solidFill>
                      <a:schemeClr val="bg2"/>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t>もう１点の提示が必要</a:t>
                      </a:r>
                    </a:p>
                  </a:txBody>
                  <a:tcPr marL="90767" marR="90767" marT="45384" marB="45384" vert="eaVert"/>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健康保険証</a:t>
                      </a:r>
                      <a:endParaRPr lang="ja-JP" altLang="en-US" sz="1400" dirty="0"/>
                    </a:p>
                  </a:txBody>
                  <a:tcPr marL="90343" marR="90343" marT="45174" marB="45174" anchor="ctr"/>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extLst>
                  <a:ext uri="{0D108BD9-81ED-4DB2-BD59-A6C34878D82A}">
                    <a16:rowId xmlns:a16="http://schemas.microsoft.com/office/drawing/2014/main" val="423433778"/>
                  </a:ext>
                </a:extLst>
              </a:tr>
              <a:tr h="469663">
                <a:tc vMerge="1">
                  <a:txBody>
                    <a:bodyPr/>
                    <a:lstStyle/>
                    <a:p>
                      <a:endParaRPr kumimoji="1" lang="ja-JP" altLang="en-US" sz="1200" dirty="0"/>
                    </a:p>
                  </a:txBody>
                  <a:tcPr marL="91081" marR="91081" marT="45541" marB="45541" vert="eaVert">
                    <a:solidFill>
                      <a:schemeClr val="bg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200" dirty="0"/>
                    </a:p>
                  </a:txBody>
                  <a:tcPr marL="91081" marR="91081" marT="45541" marB="455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年金手帳</a:t>
                      </a:r>
                      <a:endParaRPr lang="ja-JP" altLang="en-US" sz="1400" dirty="0"/>
                    </a:p>
                  </a:txBody>
                  <a:tcPr marL="90343" marR="90343" marT="45174" marB="45174" anchor="ctr"/>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extLst>
                  <a:ext uri="{0D108BD9-81ED-4DB2-BD59-A6C34878D82A}">
                    <a16:rowId xmlns:a16="http://schemas.microsoft.com/office/drawing/2014/main" val="1958407728"/>
                  </a:ext>
                </a:extLst>
              </a:tr>
              <a:tr h="469663">
                <a:tc vMerge="1">
                  <a:txBody>
                    <a:bodyPr/>
                    <a:lstStyle/>
                    <a:p>
                      <a:endParaRPr kumimoji="1" lang="ja-JP" altLang="en-US" sz="1200" dirty="0"/>
                    </a:p>
                  </a:txBody>
                  <a:tcPr marL="91081" marR="91081" marT="45541" marB="45541" vert="eaVert">
                    <a:solidFill>
                      <a:schemeClr val="bg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200" dirty="0"/>
                    </a:p>
                  </a:txBody>
                  <a:tcPr marL="91081" marR="91081" marT="45541" marB="455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その他官公署が発行した顔写真付きでない証明書等</a:t>
                      </a:r>
                      <a:endParaRPr lang="ja-JP" altLang="en-US" sz="1400" dirty="0"/>
                    </a:p>
                  </a:txBody>
                  <a:tcPr marL="90343" marR="90343" marT="45174" marB="45174" anchor="ctr"/>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tc vMerge="1">
                  <a:txBody>
                    <a:bodyPr/>
                    <a:lstStyle/>
                    <a:p>
                      <a:pPr algn="ctr"/>
                      <a:endParaRPr kumimoji="1" lang="ja-JP" altLang="en-US" sz="1200" dirty="0"/>
                    </a:p>
                  </a:txBody>
                  <a:tcPr marL="91081" marR="91081" marT="45541" marB="45541"/>
                </a:tc>
                <a:extLst>
                  <a:ext uri="{0D108BD9-81ED-4DB2-BD59-A6C34878D82A}">
                    <a16:rowId xmlns:a16="http://schemas.microsoft.com/office/drawing/2014/main" val="965507392"/>
                  </a:ext>
                </a:extLst>
              </a:tr>
              <a:tr h="819455">
                <a:tc>
                  <a:txBody>
                    <a:bodyPr/>
                    <a:lstStyle/>
                    <a:p>
                      <a:pPr algn="ctr"/>
                      <a:r>
                        <a:rPr kumimoji="1" lang="ja-JP" altLang="en-US" sz="1400" dirty="0">
                          <a:latin typeface="HGｺﾞｼｯｸE" panose="020B0909000000000000" pitchFamily="49" charset="-128"/>
                          <a:ea typeface="HGｺﾞｼｯｸE" panose="020B0909000000000000" pitchFamily="49" charset="-128"/>
                        </a:rPr>
                        <a:t>備考</a:t>
                      </a:r>
                    </a:p>
                  </a:txBody>
                  <a:tcPr marL="90343" marR="90343" marT="45174" marB="45174" vert="eaVert" anchor="ctr">
                    <a:lnT w="12700" cap="flat" cmpd="sng" algn="ctr">
                      <a:solidFill>
                        <a:schemeClr val="tx1"/>
                      </a:solidFill>
                      <a:prstDash val="solid"/>
                      <a:round/>
                      <a:headEnd type="none" w="med" len="med"/>
                      <a:tailEnd type="none" w="med" len="med"/>
                    </a:lnT>
                    <a:solidFill>
                      <a:schemeClr val="bg2"/>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・戸籍抄本、住民票の写しは、</a:t>
                      </a:r>
                      <a:r>
                        <a:rPr lang="ja-JP" altLang="en-US" sz="1200" dirty="0">
                          <a:latin typeface="HGｺﾞｼｯｸE" panose="020B0909000000000000" pitchFamily="49" charset="-128"/>
                          <a:ea typeface="HGｺﾞｼｯｸE" panose="020B0909000000000000" pitchFamily="49" charset="-128"/>
                        </a:rPr>
                        <a:t>一人につき一通提出（同一世帯の場合は除く）</a:t>
                      </a:r>
                      <a:r>
                        <a:rPr lang="ja-JP" altLang="en-US" sz="1200" dirty="0"/>
                        <a:t>となります。また、</a:t>
                      </a:r>
                      <a:r>
                        <a:rPr lang="ja-JP" altLang="en-US" sz="1200" dirty="0">
                          <a:latin typeface="HGｺﾞｼｯｸE" panose="020B0909000000000000" pitchFamily="49" charset="-128"/>
                          <a:ea typeface="HGｺﾞｼｯｸE" panose="020B0909000000000000" pitchFamily="49" charset="-128"/>
                        </a:rPr>
                        <a:t>３カ月以内に発行されたもの</a:t>
                      </a:r>
                      <a:r>
                        <a:rPr lang="ja-JP" altLang="en-US" sz="1200" dirty="0"/>
                        <a:t>に限ります。</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・住民票の写しについて、</a:t>
                      </a:r>
                      <a:r>
                        <a:rPr lang="ja-JP" altLang="en-US" sz="1200" dirty="0">
                          <a:latin typeface="HGｺﾞｼｯｸE" panose="020B0909000000000000" pitchFamily="49" charset="-128"/>
                          <a:ea typeface="HGｺﾞｼｯｸE" panose="020B0909000000000000" pitchFamily="49" charset="-128"/>
                        </a:rPr>
                        <a:t>本籍地及び世帯主との続柄の表示は不要</a:t>
                      </a:r>
                      <a:r>
                        <a:rPr lang="ja-JP" altLang="en-US" sz="1200" dirty="0"/>
                        <a:t>です（詳しくは本籍地の自治体にお問い合わせください）。</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・住民票の写しについて、転入予定の方は後日の御提出で構いません。</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・宣誓に</a:t>
                      </a:r>
                      <a:r>
                        <a:rPr lang="ja-JP" altLang="en-US" sz="1200" dirty="0">
                          <a:latin typeface="HGｺﾞｼｯｸE" panose="020B0909000000000000" pitchFamily="49" charset="-128"/>
                          <a:ea typeface="HGｺﾞｼｯｸE" panose="020B0909000000000000" pitchFamily="49" charset="-128"/>
                        </a:rPr>
                        <a:t>通称</a:t>
                      </a:r>
                      <a:r>
                        <a:rPr lang="ja-JP" altLang="en-US" sz="1200" dirty="0"/>
                        <a:t>を使用する場合は、日常的に通称を使用していることを確認できる資料（社員証・学生証・郵便物等）を御提示下さい。</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・場合によっては、上に記載のない必要書類の御提出をお願いする場合があります。</a:t>
                      </a:r>
                    </a:p>
                  </a:txBody>
                  <a:tcPr marL="90767" marR="90767" marT="45384" marB="45384"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200" dirty="0"/>
                    </a:p>
                  </a:txBody>
                  <a:tcPr marL="91081" marR="91081" marT="45541" marB="45541"/>
                </a:tc>
                <a:tc hMerge="1">
                  <a:txBody>
                    <a:bodyPr/>
                    <a:lstStyle/>
                    <a:p>
                      <a:pPr algn="ctr"/>
                      <a:endParaRPr lang="en-US" altLang="ja-JP" sz="1200" dirty="0"/>
                    </a:p>
                  </a:txBody>
                  <a:tcPr marL="91081" marR="91081" marT="45541" marB="45541"/>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marL="91081" marR="91081" marT="45541" marB="45541"/>
                </a:tc>
                <a:tc hMerge="1">
                  <a:txBody>
                    <a:bodyPr/>
                    <a:lstStyle/>
                    <a:p>
                      <a:pPr algn="ctr"/>
                      <a:endParaRPr kumimoji="1" lang="ja-JP" altLang="en-US" sz="1200" dirty="0"/>
                    </a:p>
                  </a:txBody>
                  <a:tcPr marL="91081" marR="91081" marT="45541" marB="45541"/>
                </a:tc>
                <a:extLst>
                  <a:ext uri="{0D108BD9-81ED-4DB2-BD59-A6C34878D82A}">
                    <a16:rowId xmlns:a16="http://schemas.microsoft.com/office/drawing/2014/main" val="3687831764"/>
                  </a:ext>
                </a:extLst>
              </a:tr>
            </a:tbl>
          </a:graphicData>
        </a:graphic>
      </p:graphicFrame>
      <p:sp>
        <p:nvSpPr>
          <p:cNvPr id="5" name="スライド番号プレースホルダー 4">
            <a:extLst>
              <a:ext uri="{FF2B5EF4-FFF2-40B4-BE49-F238E27FC236}">
                <a16:creationId xmlns:a16="http://schemas.microsoft.com/office/drawing/2014/main" id="{30FD9110-446F-481E-D5A6-9C57D8CE25D8}"/>
              </a:ext>
            </a:extLst>
          </p:cNvPr>
          <p:cNvSpPr>
            <a:spLocks noGrp="1"/>
          </p:cNvSpPr>
          <p:nvPr>
            <p:ph type="sldNum" sz="quarter" idx="12"/>
          </p:nvPr>
        </p:nvSpPr>
        <p:spPr/>
        <p:txBody>
          <a:bodyPr/>
          <a:lstStyle/>
          <a:p>
            <a:r>
              <a:rPr kumimoji="1" lang="en-US" altLang="ja-JP" dirty="0"/>
              <a:t>9</a:t>
            </a:r>
            <a:endParaRPr kumimoji="1" lang="ja-JP" altLang="en-US" dirty="0"/>
          </a:p>
        </p:txBody>
      </p:sp>
    </p:spTree>
    <p:extLst>
      <p:ext uri="{BB962C8B-B14F-4D97-AF65-F5344CB8AC3E}">
        <p14:creationId xmlns:p14="http://schemas.microsoft.com/office/powerpoint/2010/main" val="3920880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２　宣誓後の手続きは？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（１）宣誓内容の変更</a:t>
            </a:r>
            <a:endParaRPr lang="en-US" altLang="ja-JP" sz="2800" dirty="0">
              <a:latin typeface="HGSｺﾞｼｯｸM" panose="020B0600000000000000" pitchFamily="50" charset="-128"/>
              <a:ea typeface="HGSｺﾞｼｯｸM" panose="020B0600000000000000" pitchFamily="50" charset="-128"/>
            </a:endParaRPr>
          </a:p>
        </p:txBody>
      </p:sp>
      <p:sp>
        <p:nvSpPr>
          <p:cNvPr id="5" name="テキスト ボックス 4">
            <a:extLst>
              <a:ext uri="{FF2B5EF4-FFF2-40B4-BE49-F238E27FC236}">
                <a16:creationId xmlns:a16="http://schemas.microsoft.com/office/drawing/2014/main" id="{EF419C27-8D19-DA13-CFF7-4C790F4AE8E6}"/>
              </a:ext>
            </a:extLst>
          </p:cNvPr>
          <p:cNvSpPr txBox="1"/>
          <p:nvPr/>
        </p:nvSpPr>
        <p:spPr>
          <a:xfrm>
            <a:off x="942109" y="1511000"/>
            <a:ext cx="10400146" cy="1415772"/>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rPr>
              <a:t>　次のようなことがあれば、宣誓内容の変更手続きが必要です。</a:t>
            </a:r>
            <a:endParaRPr lang="en-US" altLang="ja-JP"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いずれも、お二人そろって市窓口へお越しいただく必要がありますので、事前に電話（</a:t>
            </a:r>
            <a:r>
              <a:rPr lang="en-US" altLang="ja-JP" dirty="0">
                <a:latin typeface="HGSｺﾞｼｯｸM" panose="020B0600000000000000" pitchFamily="50" charset="-128"/>
                <a:ea typeface="HGSｺﾞｼｯｸM" panose="020B0600000000000000" pitchFamily="50" charset="-128"/>
              </a:rPr>
              <a:t>0978-27-8122</a:t>
            </a:r>
            <a:r>
              <a:rPr lang="ja-JP" altLang="en-US" dirty="0">
                <a:latin typeface="HGSｺﾞｼｯｸM" panose="020B0600000000000000" pitchFamily="50" charset="-128"/>
                <a:ea typeface="HGSｺﾞｼｯｸM" panose="020B0600000000000000" pitchFamily="50" charset="-128"/>
              </a:rPr>
              <a:t>）で予約をお願いします。</a:t>
            </a:r>
            <a:endParaRPr lang="en-US" altLang="ja-JP" sz="1600" dirty="0">
              <a:latin typeface="HGSｺﾞｼｯｸM" panose="020B0600000000000000" pitchFamily="50" charset="-128"/>
              <a:ea typeface="HGSｺﾞｼｯｸM" panose="020B0600000000000000" pitchFamily="50" charset="-128"/>
            </a:endParaRPr>
          </a:p>
          <a:p>
            <a:r>
              <a:rPr lang="ja-JP" altLang="en-US" sz="1600" dirty="0">
                <a:latin typeface="HGSｺﾞｼｯｸM" panose="020B0600000000000000" pitchFamily="50" charset="-128"/>
                <a:ea typeface="HGSｺﾞｼｯｸM" panose="020B0600000000000000" pitchFamily="50" charset="-128"/>
              </a:rPr>
              <a:t>　</a:t>
            </a:r>
            <a:r>
              <a:rPr lang="en-US" altLang="ja-JP" sz="1600" dirty="0">
                <a:latin typeface="HGSｺﾞｼｯｸM" panose="020B0600000000000000" pitchFamily="50" charset="-128"/>
                <a:ea typeface="HGSｺﾞｼｯｸM" panose="020B0600000000000000" pitchFamily="50" charset="-128"/>
              </a:rPr>
              <a:t>【</a:t>
            </a:r>
            <a:r>
              <a:rPr lang="ja-JP" altLang="en-US" sz="1600" dirty="0">
                <a:latin typeface="HGSｺﾞｼｯｸM" panose="020B0600000000000000" pitchFamily="50" charset="-128"/>
                <a:ea typeface="HGSｺﾞｼｯｸM" panose="020B0600000000000000" pitchFamily="50" charset="-128"/>
              </a:rPr>
              <a:t>担当</a:t>
            </a:r>
            <a:r>
              <a:rPr lang="en-US" altLang="ja-JP" sz="1600" dirty="0">
                <a:latin typeface="HGSｺﾞｼｯｸM" panose="020B0600000000000000" pitchFamily="50" charset="-128"/>
                <a:ea typeface="HGSｺﾞｼｯｸM" panose="020B0600000000000000" pitchFamily="50" charset="-128"/>
              </a:rPr>
              <a:t>】</a:t>
            </a:r>
            <a:r>
              <a:rPr lang="ja-JP" altLang="en-US" sz="1600" dirty="0">
                <a:latin typeface="HGSｺﾞｼｯｸM" panose="020B0600000000000000" pitchFamily="50" charset="-128"/>
                <a:ea typeface="HGSｺﾞｼｯｸM" panose="020B0600000000000000" pitchFamily="50" charset="-128"/>
              </a:rPr>
              <a:t>宇佐市役所人権啓発・部落差別解消推進課（宇佐市大字上田</a:t>
            </a:r>
            <a:r>
              <a:rPr lang="en-US" altLang="ja-JP" sz="1600" dirty="0">
                <a:latin typeface="HGSｺﾞｼｯｸM" panose="020B0600000000000000" pitchFamily="50" charset="-128"/>
                <a:ea typeface="HGSｺﾞｼｯｸM" panose="020B0600000000000000" pitchFamily="50" charset="-128"/>
              </a:rPr>
              <a:t>1030</a:t>
            </a:r>
            <a:r>
              <a:rPr lang="ja-JP" altLang="en-US" sz="1600" dirty="0">
                <a:latin typeface="HGSｺﾞｼｯｸM" panose="020B0600000000000000" pitchFamily="50" charset="-128"/>
                <a:ea typeface="HGSｺﾞｼｯｸM" panose="020B0600000000000000" pitchFamily="50" charset="-128"/>
              </a:rPr>
              <a:t>番地の</a:t>
            </a:r>
            <a:r>
              <a:rPr lang="en-US" altLang="ja-JP" sz="1600" dirty="0">
                <a:latin typeface="HGSｺﾞｼｯｸM" panose="020B0600000000000000" pitchFamily="50" charset="-128"/>
                <a:ea typeface="HGSｺﾞｼｯｸM" panose="020B0600000000000000" pitchFamily="50" charset="-128"/>
              </a:rPr>
              <a:t>1</a:t>
            </a:r>
            <a:r>
              <a:rPr lang="ja-JP" altLang="en-US" sz="1600" dirty="0">
                <a:latin typeface="HGSｺﾞｼｯｸM" panose="020B0600000000000000" pitchFamily="50" charset="-128"/>
                <a:ea typeface="HGSｺﾞｼｯｸM" panose="020B0600000000000000" pitchFamily="50" charset="-128"/>
              </a:rPr>
              <a:t>　宇佐市役所本庁舎</a:t>
            </a:r>
            <a:r>
              <a:rPr lang="en-US" altLang="ja-JP" sz="1600" dirty="0">
                <a:latin typeface="HGSｺﾞｼｯｸM" panose="020B0600000000000000" pitchFamily="50" charset="-128"/>
                <a:ea typeface="HGSｺﾞｼｯｸM" panose="020B0600000000000000" pitchFamily="50" charset="-128"/>
              </a:rPr>
              <a:t>3</a:t>
            </a:r>
            <a:r>
              <a:rPr lang="ja-JP" altLang="en-US" sz="1600" dirty="0">
                <a:latin typeface="HGSｺﾞｼｯｸM" panose="020B0600000000000000" pitchFamily="50" charset="-128"/>
                <a:ea typeface="HGSｺﾞｼｯｸM" panose="020B0600000000000000" pitchFamily="50" charset="-128"/>
              </a:rPr>
              <a:t>階）</a:t>
            </a:r>
          </a:p>
          <a:p>
            <a:r>
              <a:rPr lang="ja-JP" altLang="en-US" sz="1600" dirty="0">
                <a:latin typeface="HGSｺﾞｼｯｸM" panose="020B0600000000000000" pitchFamily="50" charset="-128"/>
                <a:ea typeface="HGSｺﾞｼｯｸM" panose="020B0600000000000000" pitchFamily="50" charset="-128"/>
              </a:rPr>
              <a:t>　　　　　</a:t>
            </a:r>
            <a:r>
              <a:rPr lang="en-US" altLang="ja-JP" sz="1600" dirty="0">
                <a:latin typeface="HGSｺﾞｼｯｸM" panose="020B0600000000000000" pitchFamily="50" charset="-128"/>
                <a:ea typeface="HGSｺﾞｼｯｸM" panose="020B0600000000000000" pitchFamily="50" charset="-128"/>
              </a:rPr>
              <a:t>TEL</a:t>
            </a:r>
            <a:r>
              <a:rPr lang="ja-JP" altLang="en-US" sz="1600" dirty="0">
                <a:latin typeface="HGSｺﾞｼｯｸM" panose="020B0600000000000000" pitchFamily="50" charset="-128"/>
                <a:ea typeface="HGSｺﾞｼｯｸM" panose="020B0600000000000000" pitchFamily="50" charset="-128"/>
              </a:rPr>
              <a:t>：</a:t>
            </a:r>
            <a:r>
              <a:rPr lang="en-US" altLang="ja-JP" sz="1600" dirty="0">
                <a:latin typeface="HGSｺﾞｼｯｸM" panose="020B0600000000000000" pitchFamily="50" charset="-128"/>
                <a:ea typeface="HGSｺﾞｼｯｸM" panose="020B0600000000000000" pitchFamily="50" charset="-128"/>
              </a:rPr>
              <a:t>0978-27-8122</a:t>
            </a:r>
            <a:r>
              <a:rPr lang="ja-JP" altLang="en-US" sz="1600" dirty="0">
                <a:latin typeface="HGSｺﾞｼｯｸM" panose="020B0600000000000000" pitchFamily="50" charset="-128"/>
                <a:ea typeface="HGSｺﾞｼｯｸM" panose="020B0600000000000000" pitchFamily="50" charset="-128"/>
              </a:rPr>
              <a:t>　平日午前</a:t>
            </a:r>
            <a:r>
              <a:rPr lang="en-US" altLang="ja-JP" sz="1600" dirty="0">
                <a:latin typeface="HGSｺﾞｼｯｸM" panose="020B0600000000000000" pitchFamily="50" charset="-128"/>
                <a:ea typeface="HGSｺﾞｼｯｸM" panose="020B0600000000000000" pitchFamily="50" charset="-128"/>
              </a:rPr>
              <a:t>9</a:t>
            </a:r>
            <a:r>
              <a:rPr lang="ja-JP" altLang="en-US" sz="1600" dirty="0">
                <a:latin typeface="HGSｺﾞｼｯｸM" panose="020B0600000000000000" pitchFamily="50" charset="-128"/>
                <a:ea typeface="HGSｺﾞｼｯｸM" panose="020B0600000000000000" pitchFamily="50" charset="-128"/>
              </a:rPr>
              <a:t>時から午後</a:t>
            </a:r>
            <a:r>
              <a:rPr lang="en-US" altLang="ja-JP" sz="1600" dirty="0">
                <a:latin typeface="HGSｺﾞｼｯｸM" panose="020B0600000000000000" pitchFamily="50" charset="-128"/>
                <a:ea typeface="HGSｺﾞｼｯｸM" panose="020B0600000000000000" pitchFamily="50" charset="-128"/>
              </a:rPr>
              <a:t>5</a:t>
            </a:r>
            <a:r>
              <a:rPr lang="ja-JP" altLang="en-US" sz="1600" dirty="0">
                <a:latin typeface="HGSｺﾞｼｯｸM" panose="020B0600000000000000" pitchFamily="50" charset="-128"/>
                <a:ea typeface="HGSｺﾞｼｯｸM" panose="020B0600000000000000" pitchFamily="50" charset="-128"/>
              </a:rPr>
              <a:t>時まで受付</a:t>
            </a:r>
            <a:endParaRPr lang="en-US" altLang="ja-JP" sz="2000" dirty="0">
              <a:latin typeface="HGSｺﾞｼｯｸM" panose="020B0600000000000000" pitchFamily="50" charset="-128"/>
              <a:ea typeface="HGSｺﾞｼｯｸM" panose="020B0600000000000000" pitchFamily="50" charset="-128"/>
            </a:endParaRPr>
          </a:p>
        </p:txBody>
      </p:sp>
      <p:graphicFrame>
        <p:nvGraphicFramePr>
          <p:cNvPr id="8" name="表 8">
            <a:extLst>
              <a:ext uri="{FF2B5EF4-FFF2-40B4-BE49-F238E27FC236}">
                <a16:creationId xmlns:a16="http://schemas.microsoft.com/office/drawing/2014/main" id="{8413390D-D263-3C9C-2FAA-9CAA506F7F1A}"/>
              </a:ext>
            </a:extLst>
          </p:cNvPr>
          <p:cNvGraphicFramePr>
            <a:graphicFrameLocks noGrp="1"/>
          </p:cNvGraphicFramePr>
          <p:nvPr>
            <p:extLst>
              <p:ext uri="{D42A27DB-BD31-4B8C-83A1-F6EECF244321}">
                <p14:modId xmlns:p14="http://schemas.microsoft.com/office/powerpoint/2010/main" val="76924159"/>
              </p:ext>
            </p:extLst>
          </p:nvPr>
        </p:nvGraphicFramePr>
        <p:xfrm>
          <a:off x="766263" y="2994588"/>
          <a:ext cx="11006637" cy="3231933"/>
        </p:xfrm>
        <a:graphic>
          <a:graphicData uri="http://schemas.openxmlformats.org/drawingml/2006/table">
            <a:tbl>
              <a:tblPr firstRow="1" bandRow="1">
                <a:tableStyleId>{5940675A-B579-460E-94D1-54222C63F5DA}</a:tableStyleId>
              </a:tblPr>
              <a:tblGrid>
                <a:gridCol w="1658868">
                  <a:extLst>
                    <a:ext uri="{9D8B030D-6E8A-4147-A177-3AD203B41FA5}">
                      <a16:colId xmlns:a16="http://schemas.microsoft.com/office/drawing/2014/main" val="4136787355"/>
                    </a:ext>
                  </a:extLst>
                </a:gridCol>
                <a:gridCol w="5653016">
                  <a:extLst>
                    <a:ext uri="{9D8B030D-6E8A-4147-A177-3AD203B41FA5}">
                      <a16:colId xmlns:a16="http://schemas.microsoft.com/office/drawing/2014/main" val="3670874965"/>
                    </a:ext>
                  </a:extLst>
                </a:gridCol>
                <a:gridCol w="3694753">
                  <a:extLst>
                    <a:ext uri="{9D8B030D-6E8A-4147-A177-3AD203B41FA5}">
                      <a16:colId xmlns:a16="http://schemas.microsoft.com/office/drawing/2014/main" val="3054410605"/>
                    </a:ext>
                  </a:extLst>
                </a:gridCol>
              </a:tblGrid>
              <a:tr h="304920">
                <a:tc>
                  <a:txBody>
                    <a:bodyPr/>
                    <a:lstStyle/>
                    <a:p>
                      <a:pPr algn="ctr"/>
                      <a:r>
                        <a:rPr kumimoji="1" lang="ja-JP" altLang="en-US" sz="1400" dirty="0">
                          <a:solidFill>
                            <a:schemeClr val="tx1"/>
                          </a:solidFill>
                          <a:latin typeface="HGｺﾞｼｯｸM" panose="020B0609000000000000" pitchFamily="49" charset="-128"/>
                          <a:ea typeface="HGｺﾞｼｯｸM" panose="020B0609000000000000" pitchFamily="49" charset="-128"/>
                        </a:rPr>
                        <a:t>変更事由</a:t>
                      </a:r>
                    </a:p>
                  </a:txBody>
                  <a:tcPr marL="91476" marR="91476" marT="45738" marB="45738">
                    <a:solidFill>
                      <a:schemeClr val="bg2"/>
                    </a:solidFill>
                  </a:tcPr>
                </a:tc>
                <a:tc>
                  <a:txBody>
                    <a:bodyPr/>
                    <a:lstStyle/>
                    <a:p>
                      <a:pPr algn="ctr"/>
                      <a:r>
                        <a:rPr kumimoji="1" lang="ja-JP" altLang="en-US" sz="1400" dirty="0">
                          <a:solidFill>
                            <a:schemeClr val="tx1"/>
                          </a:solidFill>
                          <a:latin typeface="HGｺﾞｼｯｸM" panose="020B0609000000000000" pitchFamily="49" charset="-128"/>
                          <a:ea typeface="HGｺﾞｼｯｸM" panose="020B0609000000000000" pitchFamily="49" charset="-128"/>
                        </a:rPr>
                        <a:t>手続きの方法</a:t>
                      </a:r>
                    </a:p>
                  </a:txBody>
                  <a:tcPr marL="91476" marR="91476" marT="45738" marB="45738">
                    <a:solidFill>
                      <a:schemeClr val="bg2"/>
                    </a:solidFill>
                  </a:tcPr>
                </a:tc>
                <a:tc>
                  <a:txBody>
                    <a:bodyPr/>
                    <a:lstStyle/>
                    <a:p>
                      <a:pPr algn="ctr"/>
                      <a:r>
                        <a:rPr kumimoji="1" lang="ja-JP" altLang="en-US" sz="1400" dirty="0">
                          <a:solidFill>
                            <a:schemeClr val="tx1"/>
                          </a:solidFill>
                          <a:latin typeface="HGｺﾞｼｯｸM" panose="020B0609000000000000" pitchFamily="49" charset="-128"/>
                          <a:ea typeface="HGｺﾞｼｯｸM" panose="020B0609000000000000" pitchFamily="49" charset="-128"/>
                        </a:rPr>
                        <a:t>注意事項</a:t>
                      </a:r>
                    </a:p>
                  </a:txBody>
                  <a:tcPr marL="91476" marR="91476" marT="45738" marB="45738">
                    <a:solidFill>
                      <a:schemeClr val="bg2"/>
                    </a:solidFill>
                  </a:tcPr>
                </a:tc>
                <a:extLst>
                  <a:ext uri="{0D108BD9-81ED-4DB2-BD59-A6C34878D82A}">
                    <a16:rowId xmlns:a16="http://schemas.microsoft.com/office/drawing/2014/main" val="3117694766"/>
                  </a:ext>
                </a:extLst>
              </a:tr>
              <a:tr h="640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HGｺﾞｼｯｸE" panose="020B0909000000000000" pitchFamily="49" charset="-128"/>
                          <a:ea typeface="HGｺﾞｼｯｸE" panose="020B0909000000000000" pitchFamily="49" charset="-128"/>
                        </a:rPr>
                        <a:t>子どもの氏名の記載を削除したい</a:t>
                      </a:r>
                      <a:endParaRPr kumimoji="1" lang="ja-JP" altLang="en-US" sz="1200" dirty="0">
                        <a:solidFill>
                          <a:schemeClr val="tx1"/>
                        </a:solidFill>
                        <a:latin typeface="HGｺﾞｼｯｸE" panose="020B0909000000000000" pitchFamily="49" charset="-128"/>
                        <a:ea typeface="HGｺﾞｼｯｸE" panose="020B0909000000000000" pitchFamily="49" charset="-128"/>
                      </a:endParaRPr>
                    </a:p>
                  </a:txBody>
                  <a:tcPr marL="91476" marR="91476" marT="45738" marB="45738" anchor="ctr"/>
                </a:tc>
                <a:tc>
                  <a:txBody>
                    <a:bodyPr/>
                    <a:lstStyle/>
                    <a:p>
                      <a:r>
                        <a:rPr kumimoji="1" lang="ja-JP" altLang="en-US" sz="1200" dirty="0">
                          <a:solidFill>
                            <a:schemeClr val="tx1"/>
                          </a:solidFill>
                          <a:latin typeface="HGｺﾞｼｯｸM" panose="020B0609000000000000" pitchFamily="49" charset="-128"/>
                          <a:ea typeface="HGｺﾞｼｯｸM" panose="020B0609000000000000" pitchFamily="49" charset="-128"/>
                        </a:rPr>
                        <a:t>　宣誓者２名の宣誓書受領証等を御持参の上、「宣誓書受領証に係る子に関する届」を御記入・御提出下さい。</a:t>
                      </a:r>
                      <a:endParaRPr kumimoji="1" lang="en-US" altLang="ja-JP" sz="1200" dirty="0">
                        <a:solidFill>
                          <a:schemeClr val="tx1"/>
                        </a:solidFill>
                        <a:latin typeface="HGｺﾞｼｯｸM" panose="020B0609000000000000" pitchFamily="49" charset="-128"/>
                        <a:ea typeface="HGｺﾞｼｯｸM" panose="020B0609000000000000" pitchFamily="49" charset="-128"/>
                      </a:endParaRPr>
                    </a:p>
                  </a:txBody>
                  <a:tcPr marL="91476" marR="91476" marT="45738" marB="45738" anchor="ctr"/>
                </a:tc>
                <a:tc>
                  <a:txBody>
                    <a:bodyPr/>
                    <a:lstStyle/>
                    <a:p>
                      <a:r>
                        <a:rPr kumimoji="1" lang="ja-JP" altLang="en-US" sz="1200" dirty="0">
                          <a:solidFill>
                            <a:schemeClr val="tx1"/>
                          </a:solidFill>
                          <a:latin typeface="HGｺﾞｼｯｸM" panose="020B0609000000000000" pitchFamily="49" charset="-128"/>
                          <a:ea typeface="HGｺﾞｼｯｸM" panose="020B0609000000000000" pitchFamily="49" charset="-128"/>
                        </a:rPr>
                        <a:t>・子どもの記載を削除したうえで、宣誓書受領証等を再交付します。</a:t>
                      </a:r>
                      <a:endParaRPr kumimoji="1" lang="en-US" altLang="ja-JP" sz="1200" dirty="0">
                        <a:solidFill>
                          <a:schemeClr val="tx1"/>
                        </a:solidFill>
                        <a:latin typeface="HGｺﾞｼｯｸM" panose="020B0609000000000000" pitchFamily="49" charset="-128"/>
                        <a:ea typeface="HGｺﾞｼｯｸM" panose="020B0609000000000000" pitchFamily="49" charset="-128"/>
                      </a:endParaRPr>
                    </a:p>
                  </a:txBody>
                  <a:tcPr marL="91476" marR="91476" marT="45738" marB="45738" anchor="ctr"/>
                </a:tc>
                <a:extLst>
                  <a:ext uri="{0D108BD9-81ED-4DB2-BD59-A6C34878D82A}">
                    <a16:rowId xmlns:a16="http://schemas.microsoft.com/office/drawing/2014/main" val="721334131"/>
                  </a:ext>
                </a:extLst>
              </a:tr>
              <a:tr h="10062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HGｺﾞｼｯｸE" panose="020B0909000000000000" pitchFamily="49" charset="-128"/>
                          <a:ea typeface="HGｺﾞｼｯｸE" panose="020B0909000000000000" pitchFamily="49" charset="-128"/>
                        </a:rPr>
                        <a:t>子どもが亡くなった</a:t>
                      </a:r>
                      <a:endParaRPr lang="en-US" altLang="ja-JP" sz="1200" dirty="0">
                        <a:solidFill>
                          <a:schemeClr val="tx1"/>
                        </a:solidFill>
                        <a:latin typeface="HGｺﾞｼｯｸE" panose="020B0909000000000000" pitchFamily="49" charset="-128"/>
                        <a:ea typeface="HGｺﾞｼｯｸE" panose="020B0909000000000000" pitchFamily="49" charset="-128"/>
                      </a:endParaRPr>
                    </a:p>
                  </a:txBody>
                  <a:tcPr marL="91476" marR="91476" marT="45738" marB="4573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ｺﾞｼｯｸM" panose="020B0609000000000000" pitchFamily="49" charset="-128"/>
                          <a:ea typeface="HGｺﾞｼｯｸM" panose="020B0609000000000000" pitchFamily="49" charset="-128"/>
                        </a:rPr>
                        <a:t>　宣誓者２名の宣誓書受領証等を御持参の上、「宣誓事項変更届」を御記入・御提出下さい。</a:t>
                      </a:r>
                    </a:p>
                  </a:txBody>
                  <a:tcPr marL="91476" marR="91476" marT="45738" marB="45738" anchor="ctr"/>
                </a:tc>
                <a:tc>
                  <a:txBody>
                    <a:bodyPr/>
                    <a:lstStyle/>
                    <a:p>
                      <a:r>
                        <a:rPr kumimoji="1" lang="ja-JP" altLang="en-US" sz="1200" dirty="0">
                          <a:solidFill>
                            <a:schemeClr val="tx1"/>
                          </a:solidFill>
                          <a:latin typeface="HGｺﾞｼｯｸM" panose="020B0609000000000000" pitchFamily="49" charset="-128"/>
                          <a:ea typeface="HGｺﾞｼｯｸM" panose="020B0609000000000000" pitchFamily="49" charset="-128"/>
                        </a:rPr>
                        <a:t>・子どもの記載を削除したうえで、宣誓書受領証等を再交付します。</a:t>
                      </a:r>
                      <a:endParaRPr kumimoji="1" lang="en-US" altLang="ja-JP" sz="1200" dirty="0">
                        <a:solidFill>
                          <a:schemeClr val="tx1"/>
                        </a:solidFill>
                        <a:latin typeface="HGｺﾞｼｯｸM" panose="020B0609000000000000" pitchFamily="49" charset="-128"/>
                        <a:ea typeface="HGｺﾞｼｯｸM" panose="020B0609000000000000" pitchFamily="49" charset="-128"/>
                      </a:endParaRPr>
                    </a:p>
                    <a:p>
                      <a:r>
                        <a:rPr kumimoji="1" lang="ja-JP" altLang="en-US" sz="1200" dirty="0">
                          <a:solidFill>
                            <a:schemeClr val="tx1"/>
                          </a:solidFill>
                          <a:latin typeface="HGｺﾞｼｯｸM" panose="020B0609000000000000" pitchFamily="49" charset="-128"/>
                          <a:ea typeface="HGｺﾞｼｯｸM" panose="020B0609000000000000" pitchFamily="49" charset="-128"/>
                        </a:rPr>
                        <a:t>・子どもの記載のある宣誓書受領証等については、希望する場合は無効化処置を行った上でお返しします。</a:t>
                      </a:r>
                    </a:p>
                  </a:txBody>
                  <a:tcPr marL="91476" marR="91476" marT="45738" marB="45738" anchor="ctr"/>
                </a:tc>
                <a:extLst>
                  <a:ext uri="{0D108BD9-81ED-4DB2-BD59-A6C34878D82A}">
                    <a16:rowId xmlns:a16="http://schemas.microsoft.com/office/drawing/2014/main" val="138234717"/>
                  </a:ext>
                </a:extLst>
              </a:tr>
              <a:tr h="468184">
                <a:tc>
                  <a:txBody>
                    <a:bodyPr/>
                    <a:lstStyle/>
                    <a:p>
                      <a:r>
                        <a:rPr kumimoji="1" lang="ja-JP" altLang="en-US" sz="1200" dirty="0">
                          <a:solidFill>
                            <a:schemeClr val="tx1"/>
                          </a:solidFill>
                          <a:latin typeface="HGｺﾞｼｯｸE" panose="020B0909000000000000" pitchFamily="49" charset="-128"/>
                          <a:ea typeface="HGｺﾞｼｯｸE" panose="020B0909000000000000" pitchFamily="49" charset="-128"/>
                        </a:rPr>
                        <a:t>住所が変わった</a:t>
                      </a:r>
                    </a:p>
                  </a:txBody>
                  <a:tcPr marL="91476" marR="91476" marT="45738" marB="4573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ｺﾞｼｯｸM" panose="020B0609000000000000" pitchFamily="49" charset="-128"/>
                          <a:ea typeface="HGｺﾞｼｯｸM" panose="020B0609000000000000" pitchFamily="49" charset="-128"/>
                        </a:rPr>
                        <a:t>　</a:t>
                      </a:r>
                      <a:r>
                        <a:rPr kumimoji="1" lang="ja-JP" altLang="en-US" sz="1200" dirty="0">
                          <a:solidFill>
                            <a:schemeClr val="tx1"/>
                          </a:solidFill>
                          <a:latin typeface="HGｺﾞｼｯｸE" panose="020B0909000000000000" pitchFamily="49" charset="-128"/>
                          <a:ea typeface="HGｺﾞｼｯｸE" panose="020B0909000000000000" pitchFamily="49" charset="-128"/>
                        </a:rPr>
                        <a:t>「住民票の写し（変更した方のもの）」</a:t>
                      </a:r>
                      <a:r>
                        <a:rPr kumimoji="1" lang="ja-JP" altLang="en-US" sz="1200" dirty="0">
                          <a:solidFill>
                            <a:schemeClr val="tx1"/>
                          </a:solidFill>
                          <a:latin typeface="HGｺﾞｼｯｸM" panose="020B0609000000000000" pitchFamily="49" charset="-128"/>
                          <a:ea typeface="HGｺﾞｼｯｸM" panose="020B0609000000000000" pitchFamily="49" charset="-128"/>
                        </a:rPr>
                        <a:t>を御持参の上、「宣誓事項変更届」を御記入・御提出下さい。</a:t>
                      </a:r>
                    </a:p>
                  </a:txBody>
                  <a:tcPr marL="91476" marR="91476" marT="45738" marB="45738" anchor="ctr"/>
                </a:tc>
                <a:tc>
                  <a:txBody>
                    <a:bodyPr/>
                    <a:lstStyle/>
                    <a:p>
                      <a:r>
                        <a:rPr kumimoji="1" lang="ja-JP" altLang="en-US" sz="1200" dirty="0">
                          <a:solidFill>
                            <a:schemeClr val="tx1"/>
                          </a:solidFill>
                          <a:latin typeface="HGｺﾞｼｯｸM" panose="020B0609000000000000" pitchFamily="49" charset="-128"/>
                          <a:ea typeface="HGｺﾞｼｯｸM" panose="020B0609000000000000" pitchFamily="49" charset="-128"/>
                        </a:rPr>
                        <a:t>・宣誓書受領証等に住所の記載はありませんので、そのままお使いください。</a:t>
                      </a:r>
                      <a:endParaRPr kumimoji="1" lang="en-US" altLang="ja-JP" sz="1200" dirty="0">
                        <a:solidFill>
                          <a:schemeClr val="tx1"/>
                        </a:solidFill>
                        <a:latin typeface="HGｺﾞｼｯｸM" panose="020B0609000000000000" pitchFamily="49" charset="-128"/>
                        <a:ea typeface="HGｺﾞｼｯｸM" panose="020B0609000000000000" pitchFamily="49" charset="-128"/>
                      </a:endParaRPr>
                    </a:p>
                    <a:p>
                      <a:r>
                        <a:rPr kumimoji="1" lang="ja-JP" altLang="en-US" sz="1200" dirty="0">
                          <a:solidFill>
                            <a:schemeClr val="tx1"/>
                          </a:solidFill>
                          <a:latin typeface="HGｺﾞｼｯｸM" panose="020B0609000000000000" pitchFamily="49" charset="-128"/>
                          <a:ea typeface="HGｺﾞｼｯｸM" panose="020B0609000000000000" pitchFamily="49" charset="-128"/>
                        </a:rPr>
                        <a:t>・一方が市内に居住している場合に限ります。</a:t>
                      </a:r>
                    </a:p>
                  </a:txBody>
                  <a:tcPr marL="91476" marR="91476" marT="45738" marB="45738" anchor="ctr"/>
                </a:tc>
                <a:extLst>
                  <a:ext uri="{0D108BD9-81ED-4DB2-BD59-A6C34878D82A}">
                    <a16:rowId xmlns:a16="http://schemas.microsoft.com/office/drawing/2014/main" val="4223526527"/>
                  </a:ext>
                </a:extLst>
              </a:tr>
              <a:tr h="640331">
                <a:tc>
                  <a:txBody>
                    <a:bodyPr/>
                    <a:lstStyle/>
                    <a:p>
                      <a:r>
                        <a:rPr lang="ja-JP" altLang="en-US" sz="1200" dirty="0">
                          <a:solidFill>
                            <a:schemeClr val="tx1"/>
                          </a:solidFill>
                          <a:latin typeface="HGｺﾞｼｯｸE" panose="020B0909000000000000" pitchFamily="49" charset="-128"/>
                          <a:ea typeface="HGｺﾞｼｯｸE" panose="020B0909000000000000" pitchFamily="49" charset="-128"/>
                        </a:rPr>
                        <a:t>通称名を記載したい</a:t>
                      </a:r>
                      <a:endParaRPr kumimoji="1" lang="ja-JP" altLang="en-US" sz="1200" dirty="0">
                        <a:solidFill>
                          <a:schemeClr val="tx1"/>
                        </a:solidFill>
                        <a:latin typeface="HGｺﾞｼｯｸE" panose="020B0909000000000000" pitchFamily="49" charset="-128"/>
                        <a:ea typeface="HGｺﾞｼｯｸE" panose="020B0909000000000000" pitchFamily="49" charset="-128"/>
                      </a:endParaRPr>
                    </a:p>
                    <a:p>
                      <a:endParaRPr kumimoji="1" lang="ja-JP" altLang="en-US" sz="1200" dirty="0">
                        <a:solidFill>
                          <a:schemeClr val="tx1"/>
                        </a:solidFill>
                        <a:latin typeface="HGｺﾞｼｯｸE" panose="020B0909000000000000" pitchFamily="49" charset="-128"/>
                        <a:ea typeface="HGｺﾞｼｯｸE" panose="020B0909000000000000" pitchFamily="49" charset="-128"/>
                      </a:endParaRPr>
                    </a:p>
                  </a:txBody>
                  <a:tcPr marL="91476" marR="91476" marT="45738" marB="45738" anchor="ctr"/>
                </a:tc>
                <a:tc>
                  <a:txBody>
                    <a:bodyPr/>
                    <a:lstStyle/>
                    <a:p>
                      <a:r>
                        <a:rPr kumimoji="1" lang="ja-JP" altLang="en-US" sz="1200" dirty="0">
                          <a:solidFill>
                            <a:schemeClr val="tx1"/>
                          </a:solidFill>
                          <a:latin typeface="HGｺﾞｼｯｸM" panose="020B0609000000000000" pitchFamily="49" charset="-128"/>
                          <a:ea typeface="HGｺﾞｼｯｸM" panose="020B0609000000000000" pitchFamily="49" charset="-128"/>
                        </a:rPr>
                        <a:t>宣誓者２名の宣誓書受領証等と</a:t>
                      </a:r>
                      <a:r>
                        <a:rPr kumimoji="1" lang="ja-JP" altLang="en-US" sz="1200" dirty="0">
                          <a:solidFill>
                            <a:schemeClr val="tx1"/>
                          </a:solidFill>
                          <a:latin typeface="HGｺﾞｼｯｸE" panose="020B0909000000000000" pitchFamily="49" charset="-128"/>
                          <a:ea typeface="HGｺﾞｼｯｸE" panose="020B0909000000000000" pitchFamily="49" charset="-128"/>
                        </a:rPr>
                        <a:t>「日常的に通称を使用していることを確認できる資料（社員証・学生証・郵便物等）」</a:t>
                      </a:r>
                      <a:r>
                        <a:rPr kumimoji="1" lang="ja-JP" altLang="en-US" sz="1200" dirty="0">
                          <a:solidFill>
                            <a:schemeClr val="tx1"/>
                          </a:solidFill>
                          <a:latin typeface="HGｺﾞｼｯｸM" panose="020B0609000000000000" pitchFamily="49" charset="-128"/>
                          <a:ea typeface="HGｺﾞｼｯｸM" panose="020B0609000000000000" pitchFamily="49" charset="-128"/>
                        </a:rPr>
                        <a:t>を御持参の上、「宣誓事項変更届」を御記入・御提出下さい。</a:t>
                      </a:r>
                    </a:p>
                  </a:txBody>
                  <a:tcPr marL="91476" marR="91476" marT="45738" marB="45738" anchor="ctr"/>
                </a:tc>
                <a:tc>
                  <a:txBody>
                    <a:bodyPr/>
                    <a:lstStyle/>
                    <a:p>
                      <a:r>
                        <a:rPr kumimoji="1" lang="ja-JP" altLang="en-US" sz="1200" dirty="0">
                          <a:solidFill>
                            <a:schemeClr val="tx1"/>
                          </a:solidFill>
                          <a:latin typeface="HGｺﾞｼｯｸM" panose="020B0609000000000000" pitchFamily="49" charset="-128"/>
                          <a:ea typeface="HGｺﾞｼｯｸM" panose="020B0609000000000000" pitchFamily="49" charset="-128"/>
                        </a:rPr>
                        <a:t>・通称名を記載した宣誓書受領証等を再交付します。</a:t>
                      </a:r>
                    </a:p>
                  </a:txBody>
                  <a:tcPr marL="91476" marR="91476" marT="45738" marB="45738" anchor="ctr"/>
                </a:tc>
                <a:extLst>
                  <a:ext uri="{0D108BD9-81ED-4DB2-BD59-A6C34878D82A}">
                    <a16:rowId xmlns:a16="http://schemas.microsoft.com/office/drawing/2014/main" val="1150590716"/>
                  </a:ext>
                </a:extLst>
              </a:tr>
            </a:tbl>
          </a:graphicData>
        </a:graphic>
      </p:graphicFrame>
      <p:sp>
        <p:nvSpPr>
          <p:cNvPr id="11" name="スライド番号プレースホルダー 10">
            <a:extLst>
              <a:ext uri="{FF2B5EF4-FFF2-40B4-BE49-F238E27FC236}">
                <a16:creationId xmlns:a16="http://schemas.microsoft.com/office/drawing/2014/main" id="{8A4D1647-F4C4-F7B9-4A3C-105A9FB6CFB8}"/>
              </a:ext>
            </a:extLst>
          </p:cNvPr>
          <p:cNvSpPr>
            <a:spLocks noGrp="1"/>
          </p:cNvSpPr>
          <p:nvPr>
            <p:ph type="sldNum" sz="quarter" idx="12"/>
          </p:nvPr>
        </p:nvSpPr>
        <p:spPr/>
        <p:txBody>
          <a:bodyPr/>
          <a:lstStyle/>
          <a:p>
            <a:r>
              <a:rPr kumimoji="1" lang="en-US" altLang="ja-JP" dirty="0"/>
              <a:t>10</a:t>
            </a:r>
            <a:endParaRPr kumimoji="1" lang="ja-JP" altLang="en-US" dirty="0"/>
          </a:p>
        </p:txBody>
      </p:sp>
    </p:spTree>
    <p:extLst>
      <p:ext uri="{BB962C8B-B14F-4D97-AF65-F5344CB8AC3E}">
        <p14:creationId xmlns:p14="http://schemas.microsoft.com/office/powerpoint/2010/main" val="251968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２　宣誓後の手続きは？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（２）宣誓書受領証等の再交付</a:t>
            </a:r>
            <a:endParaRPr lang="en-US" altLang="ja-JP" sz="2800" dirty="0">
              <a:latin typeface="HGSｺﾞｼｯｸM" panose="020B0600000000000000" pitchFamily="50" charset="-128"/>
              <a:ea typeface="HGSｺﾞｼｯｸM" panose="020B0600000000000000" pitchFamily="50" charset="-128"/>
            </a:endParaRPr>
          </a:p>
        </p:txBody>
      </p:sp>
      <p:sp>
        <p:nvSpPr>
          <p:cNvPr id="5" name="テキスト ボックス 4">
            <a:extLst>
              <a:ext uri="{FF2B5EF4-FFF2-40B4-BE49-F238E27FC236}">
                <a16:creationId xmlns:a16="http://schemas.microsoft.com/office/drawing/2014/main" id="{EF419C27-8D19-DA13-CFF7-4C790F4AE8E6}"/>
              </a:ext>
            </a:extLst>
          </p:cNvPr>
          <p:cNvSpPr txBox="1"/>
          <p:nvPr/>
        </p:nvSpPr>
        <p:spPr>
          <a:xfrm>
            <a:off x="942109" y="1511000"/>
            <a:ext cx="10400146" cy="2246769"/>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rPr>
              <a:t>　万一、</a:t>
            </a:r>
            <a:r>
              <a:rPr lang="zh-TW" altLang="en-US" dirty="0">
                <a:latin typeface="HGｺﾞｼｯｸM" panose="020B0609000000000000" pitchFamily="49" charset="-128"/>
                <a:ea typeface="HGｺﾞｼｯｸM" panose="020B0609000000000000" pitchFamily="49" charset="-128"/>
              </a:rPr>
              <a:t>宣誓書受領証</a:t>
            </a:r>
            <a:r>
              <a:rPr lang="ja-JP" altLang="en-US" dirty="0">
                <a:latin typeface="HGｺﾞｼｯｸM" panose="020B0609000000000000" pitchFamily="49" charset="-128"/>
                <a:ea typeface="HGｺﾞｼｯｸM" panose="020B0609000000000000" pitchFamily="49" charset="-128"/>
              </a:rPr>
              <a:t>等を</a:t>
            </a:r>
            <a:r>
              <a:rPr lang="ja-JP" altLang="en-US" dirty="0">
                <a:latin typeface="HGｺﾞｼｯｸE" panose="020B0909000000000000" pitchFamily="49" charset="-128"/>
                <a:ea typeface="HGｺﾞｼｯｸE" panose="020B0909000000000000" pitchFamily="49" charset="-128"/>
              </a:rPr>
              <a:t>紛失・き損・汚損した場合</a:t>
            </a:r>
            <a:r>
              <a:rPr lang="ja-JP" altLang="en-US" dirty="0">
                <a:latin typeface="HGSｺﾞｼｯｸM" panose="020B0600000000000000" pitchFamily="50" charset="-128"/>
                <a:ea typeface="HGSｺﾞｼｯｸM" panose="020B0600000000000000" pitchFamily="50" charset="-128"/>
              </a:rPr>
              <a:t>は、宣誓書受領証等再交付申請書を御記入いただくことで</a:t>
            </a:r>
            <a:r>
              <a:rPr lang="ja-JP" altLang="en-US" dirty="0">
                <a:latin typeface="HGｺﾞｼｯｸE" panose="020B0909000000000000" pitchFamily="49" charset="-128"/>
                <a:ea typeface="HGｺﾞｼｯｸE" panose="020B0909000000000000" pitchFamily="49" charset="-128"/>
              </a:rPr>
              <a:t>再交付</a:t>
            </a:r>
            <a:r>
              <a:rPr lang="ja-JP" altLang="en-US" dirty="0">
                <a:latin typeface="HGSｺﾞｼｯｸM" panose="020B0600000000000000" pitchFamily="50" charset="-128"/>
                <a:ea typeface="HGSｺﾞｼｯｸM" panose="020B0600000000000000" pitchFamily="50" charset="-128"/>
              </a:rPr>
              <a:t>できます。</a:t>
            </a:r>
            <a:endParaRPr lang="en-US" altLang="ja-JP"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手続きのため、市窓口へお越しいただく必要がありますので、事前に電話（</a:t>
            </a:r>
            <a:r>
              <a:rPr lang="en-US" altLang="ja-JP" dirty="0">
                <a:latin typeface="HGSｺﾞｼｯｸM" panose="020B0600000000000000" pitchFamily="50" charset="-128"/>
                <a:ea typeface="HGSｺﾞｼｯｸM" panose="020B0600000000000000" pitchFamily="50" charset="-128"/>
              </a:rPr>
              <a:t>0978-27-8122</a:t>
            </a:r>
            <a:r>
              <a:rPr lang="ja-JP" altLang="en-US" dirty="0">
                <a:latin typeface="HGSｺﾞｼｯｸM" panose="020B0600000000000000" pitchFamily="50" charset="-128"/>
                <a:ea typeface="HGSｺﾞｼｯｸM" panose="020B0600000000000000" pitchFamily="50" charset="-128"/>
              </a:rPr>
              <a:t>）で予約をお願いします。</a:t>
            </a:r>
            <a:endParaRPr lang="en-US" altLang="ja-JP" sz="1600" dirty="0">
              <a:latin typeface="HGSｺﾞｼｯｸM" panose="020B0600000000000000" pitchFamily="50" charset="-128"/>
              <a:ea typeface="HGSｺﾞｼｯｸM" panose="020B0600000000000000" pitchFamily="50" charset="-128"/>
            </a:endParaRPr>
          </a:p>
          <a:p>
            <a:r>
              <a:rPr lang="ja-JP" altLang="en-US" sz="1600" dirty="0">
                <a:latin typeface="HGSｺﾞｼｯｸM" panose="020B0600000000000000" pitchFamily="50" charset="-128"/>
                <a:ea typeface="HGSｺﾞｼｯｸM" panose="020B0600000000000000" pitchFamily="50" charset="-128"/>
              </a:rPr>
              <a:t>　</a:t>
            </a:r>
            <a:r>
              <a:rPr lang="en-US" altLang="ja-JP" sz="1600" dirty="0">
                <a:latin typeface="HGSｺﾞｼｯｸM" panose="020B0600000000000000" pitchFamily="50" charset="-128"/>
                <a:ea typeface="HGSｺﾞｼｯｸM" panose="020B0600000000000000" pitchFamily="50" charset="-128"/>
              </a:rPr>
              <a:t>【</a:t>
            </a:r>
            <a:r>
              <a:rPr lang="ja-JP" altLang="en-US" sz="1600" dirty="0">
                <a:latin typeface="HGSｺﾞｼｯｸM" panose="020B0600000000000000" pitchFamily="50" charset="-128"/>
                <a:ea typeface="HGSｺﾞｼｯｸM" panose="020B0600000000000000" pitchFamily="50" charset="-128"/>
              </a:rPr>
              <a:t>担当</a:t>
            </a:r>
            <a:r>
              <a:rPr lang="en-US" altLang="ja-JP" sz="1600" dirty="0">
                <a:latin typeface="HGSｺﾞｼｯｸM" panose="020B0600000000000000" pitchFamily="50" charset="-128"/>
                <a:ea typeface="HGSｺﾞｼｯｸM" panose="020B0600000000000000" pitchFamily="50" charset="-128"/>
              </a:rPr>
              <a:t>】</a:t>
            </a:r>
            <a:r>
              <a:rPr lang="ja-JP" altLang="en-US" sz="1600" dirty="0">
                <a:latin typeface="HGSｺﾞｼｯｸM" panose="020B0600000000000000" pitchFamily="50" charset="-128"/>
                <a:ea typeface="HGSｺﾞｼｯｸM" panose="020B0600000000000000" pitchFamily="50" charset="-128"/>
              </a:rPr>
              <a:t>宇佐市役所人権啓発・部落差別解消推進課（宇佐市大字上田</a:t>
            </a:r>
            <a:r>
              <a:rPr lang="en-US" altLang="ja-JP" sz="1600" dirty="0">
                <a:latin typeface="HGSｺﾞｼｯｸM" panose="020B0600000000000000" pitchFamily="50" charset="-128"/>
                <a:ea typeface="HGSｺﾞｼｯｸM" panose="020B0600000000000000" pitchFamily="50" charset="-128"/>
              </a:rPr>
              <a:t>1030</a:t>
            </a:r>
            <a:r>
              <a:rPr lang="ja-JP" altLang="en-US" sz="1600" dirty="0">
                <a:latin typeface="HGSｺﾞｼｯｸM" panose="020B0600000000000000" pitchFamily="50" charset="-128"/>
                <a:ea typeface="HGSｺﾞｼｯｸM" panose="020B0600000000000000" pitchFamily="50" charset="-128"/>
              </a:rPr>
              <a:t>番地の</a:t>
            </a:r>
            <a:r>
              <a:rPr lang="en-US" altLang="ja-JP" sz="1600" dirty="0">
                <a:latin typeface="HGSｺﾞｼｯｸM" panose="020B0600000000000000" pitchFamily="50" charset="-128"/>
                <a:ea typeface="HGSｺﾞｼｯｸM" panose="020B0600000000000000" pitchFamily="50" charset="-128"/>
              </a:rPr>
              <a:t>1</a:t>
            </a:r>
            <a:r>
              <a:rPr lang="ja-JP" altLang="en-US" sz="1600" dirty="0">
                <a:latin typeface="HGSｺﾞｼｯｸM" panose="020B0600000000000000" pitchFamily="50" charset="-128"/>
                <a:ea typeface="HGSｺﾞｼｯｸM" panose="020B0600000000000000" pitchFamily="50" charset="-128"/>
              </a:rPr>
              <a:t>　宇佐市役所本庁舎</a:t>
            </a:r>
            <a:r>
              <a:rPr lang="en-US" altLang="ja-JP" sz="1600" dirty="0">
                <a:latin typeface="HGSｺﾞｼｯｸM" panose="020B0600000000000000" pitchFamily="50" charset="-128"/>
                <a:ea typeface="HGSｺﾞｼｯｸM" panose="020B0600000000000000" pitchFamily="50" charset="-128"/>
              </a:rPr>
              <a:t>3</a:t>
            </a:r>
            <a:r>
              <a:rPr lang="ja-JP" altLang="en-US" sz="1600" dirty="0">
                <a:latin typeface="HGSｺﾞｼｯｸM" panose="020B0600000000000000" pitchFamily="50" charset="-128"/>
                <a:ea typeface="HGSｺﾞｼｯｸM" panose="020B0600000000000000" pitchFamily="50" charset="-128"/>
              </a:rPr>
              <a:t>階）</a:t>
            </a:r>
          </a:p>
          <a:p>
            <a:r>
              <a:rPr lang="ja-JP" altLang="en-US" sz="1600" dirty="0">
                <a:latin typeface="HGSｺﾞｼｯｸM" panose="020B0600000000000000" pitchFamily="50" charset="-128"/>
                <a:ea typeface="HGSｺﾞｼｯｸM" panose="020B0600000000000000" pitchFamily="50" charset="-128"/>
              </a:rPr>
              <a:t>　　　　　</a:t>
            </a:r>
            <a:r>
              <a:rPr lang="en-US" altLang="ja-JP" sz="1600" dirty="0">
                <a:latin typeface="HGSｺﾞｼｯｸM" panose="020B0600000000000000" pitchFamily="50" charset="-128"/>
                <a:ea typeface="HGSｺﾞｼｯｸM" panose="020B0600000000000000" pitchFamily="50" charset="-128"/>
              </a:rPr>
              <a:t>TEL</a:t>
            </a:r>
            <a:r>
              <a:rPr lang="ja-JP" altLang="en-US" sz="1600" dirty="0">
                <a:latin typeface="HGSｺﾞｼｯｸM" panose="020B0600000000000000" pitchFamily="50" charset="-128"/>
                <a:ea typeface="HGSｺﾞｼｯｸM" panose="020B0600000000000000" pitchFamily="50" charset="-128"/>
              </a:rPr>
              <a:t>：</a:t>
            </a:r>
            <a:r>
              <a:rPr lang="en-US" altLang="ja-JP" sz="1600" dirty="0">
                <a:latin typeface="HGSｺﾞｼｯｸM" panose="020B0600000000000000" pitchFamily="50" charset="-128"/>
                <a:ea typeface="HGSｺﾞｼｯｸM" panose="020B0600000000000000" pitchFamily="50" charset="-128"/>
              </a:rPr>
              <a:t>0978-27-8122</a:t>
            </a:r>
            <a:r>
              <a:rPr lang="ja-JP" altLang="en-US" sz="1600" dirty="0">
                <a:latin typeface="HGSｺﾞｼｯｸM" panose="020B0600000000000000" pitchFamily="50" charset="-128"/>
                <a:ea typeface="HGSｺﾞｼｯｸM" panose="020B0600000000000000" pitchFamily="50" charset="-128"/>
              </a:rPr>
              <a:t>　平日午前</a:t>
            </a:r>
            <a:r>
              <a:rPr lang="en-US" altLang="ja-JP" sz="1600" dirty="0">
                <a:latin typeface="HGSｺﾞｼｯｸM" panose="020B0600000000000000" pitchFamily="50" charset="-128"/>
                <a:ea typeface="HGSｺﾞｼｯｸM" panose="020B0600000000000000" pitchFamily="50" charset="-128"/>
              </a:rPr>
              <a:t>9</a:t>
            </a:r>
            <a:r>
              <a:rPr lang="ja-JP" altLang="en-US" sz="1600" dirty="0">
                <a:latin typeface="HGSｺﾞｼｯｸM" panose="020B0600000000000000" pitchFamily="50" charset="-128"/>
                <a:ea typeface="HGSｺﾞｼｯｸM" panose="020B0600000000000000" pitchFamily="50" charset="-128"/>
              </a:rPr>
              <a:t>時から午後</a:t>
            </a:r>
            <a:r>
              <a:rPr lang="en-US" altLang="ja-JP" sz="1600" dirty="0">
                <a:latin typeface="HGSｺﾞｼｯｸM" panose="020B0600000000000000" pitchFamily="50" charset="-128"/>
                <a:ea typeface="HGSｺﾞｼｯｸM" panose="020B0600000000000000" pitchFamily="50" charset="-128"/>
              </a:rPr>
              <a:t>5</a:t>
            </a:r>
            <a:r>
              <a:rPr lang="ja-JP" altLang="en-US" sz="1600" dirty="0">
                <a:latin typeface="HGSｺﾞｼｯｸM" panose="020B0600000000000000" pitchFamily="50" charset="-128"/>
                <a:ea typeface="HGSｺﾞｼｯｸM" panose="020B0600000000000000" pitchFamily="50" charset="-128"/>
              </a:rPr>
              <a:t>時まで受付</a:t>
            </a:r>
            <a:endParaRPr lang="en-US" altLang="ja-JP" sz="1600"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a:t>
            </a:r>
            <a:endParaRPr lang="en-US" altLang="ja-JP"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なお、き損・汚損した場合は、その宣誓書受領証を御持参下さい。</a:t>
            </a:r>
            <a:endParaRPr lang="en-US" altLang="ja-JP" sz="2400" dirty="0">
              <a:latin typeface="HGSｺﾞｼｯｸM" panose="020B0600000000000000" pitchFamily="50" charset="-128"/>
              <a:ea typeface="HGSｺﾞｼｯｸM" panose="020B0600000000000000" pitchFamily="50" charset="-128"/>
            </a:endParaRPr>
          </a:p>
        </p:txBody>
      </p:sp>
      <p:sp>
        <p:nvSpPr>
          <p:cNvPr id="6" name="スライド番号プレースホルダー 5">
            <a:extLst>
              <a:ext uri="{FF2B5EF4-FFF2-40B4-BE49-F238E27FC236}">
                <a16:creationId xmlns:a16="http://schemas.microsoft.com/office/drawing/2014/main" id="{908250DD-BC49-2C6B-7643-6A9340C25F53}"/>
              </a:ext>
            </a:extLst>
          </p:cNvPr>
          <p:cNvSpPr>
            <a:spLocks noGrp="1"/>
          </p:cNvSpPr>
          <p:nvPr>
            <p:ph type="sldNum" sz="quarter" idx="12"/>
          </p:nvPr>
        </p:nvSpPr>
        <p:spPr/>
        <p:txBody>
          <a:bodyPr/>
          <a:lstStyle/>
          <a:p>
            <a:r>
              <a:rPr lang="en-US" altLang="ja-JP" dirty="0"/>
              <a:t>11</a:t>
            </a:r>
            <a:endParaRPr kumimoji="1" lang="ja-JP" altLang="en-US" dirty="0"/>
          </a:p>
        </p:txBody>
      </p:sp>
    </p:spTree>
    <p:extLst>
      <p:ext uri="{BB962C8B-B14F-4D97-AF65-F5344CB8AC3E}">
        <p14:creationId xmlns:p14="http://schemas.microsoft.com/office/powerpoint/2010/main" val="3275035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370366" y="226361"/>
            <a:ext cx="9611834" cy="969496"/>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２　宣誓後の手続きは？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4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（３）宣誓書受領証等の返還</a:t>
            </a:r>
            <a:endParaRPr lang="en-US" altLang="ja-JP" sz="2800" dirty="0">
              <a:latin typeface="HGSｺﾞｼｯｸM" panose="020B0600000000000000" pitchFamily="50" charset="-128"/>
              <a:ea typeface="HGSｺﾞｼｯｸM" panose="020B0600000000000000" pitchFamily="50" charset="-128"/>
            </a:endParaRPr>
          </a:p>
        </p:txBody>
      </p:sp>
      <p:sp>
        <p:nvSpPr>
          <p:cNvPr id="5" name="テキスト ボックス 4">
            <a:extLst>
              <a:ext uri="{FF2B5EF4-FFF2-40B4-BE49-F238E27FC236}">
                <a16:creationId xmlns:a16="http://schemas.microsoft.com/office/drawing/2014/main" id="{EF419C27-8D19-DA13-CFF7-4C790F4AE8E6}"/>
              </a:ext>
            </a:extLst>
          </p:cNvPr>
          <p:cNvSpPr txBox="1"/>
          <p:nvPr/>
        </p:nvSpPr>
        <p:spPr>
          <a:xfrm>
            <a:off x="953654" y="1112116"/>
            <a:ext cx="10400146" cy="1323439"/>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rPr>
              <a:t>　</a:t>
            </a:r>
            <a:r>
              <a:rPr lang="ja-JP" altLang="en-US" sz="1600" dirty="0">
                <a:latin typeface="HGSｺﾞｼｯｸM" panose="020B0600000000000000" pitchFamily="50" charset="-128"/>
                <a:ea typeface="HGSｺﾞｼｯｸM" panose="020B0600000000000000" pitchFamily="50" charset="-128"/>
              </a:rPr>
              <a:t>次のようなことがあれば、宣誓書受領証等の</a:t>
            </a:r>
            <a:r>
              <a:rPr lang="ja-JP" altLang="en-US" sz="1600" dirty="0">
                <a:latin typeface="HGｺﾞｼｯｸE" panose="020B0909000000000000" pitchFamily="49" charset="-128"/>
                <a:ea typeface="HGｺﾞｼｯｸE" panose="020B0909000000000000" pitchFamily="49" charset="-128"/>
              </a:rPr>
              <a:t>返還手続き</a:t>
            </a:r>
            <a:r>
              <a:rPr lang="ja-JP" altLang="en-US" sz="1600" dirty="0">
                <a:latin typeface="HGSｺﾞｼｯｸM" panose="020B0600000000000000" pitchFamily="50" charset="-128"/>
                <a:ea typeface="HGSｺﾞｼｯｸM" panose="020B0600000000000000" pitchFamily="50" charset="-128"/>
              </a:rPr>
              <a:t>が必要です。</a:t>
            </a:r>
            <a:endParaRPr lang="en-US" altLang="ja-JP" sz="1600" dirty="0">
              <a:latin typeface="HGSｺﾞｼｯｸM" panose="020B0600000000000000" pitchFamily="50" charset="-128"/>
              <a:ea typeface="HGSｺﾞｼｯｸM" panose="020B0600000000000000" pitchFamily="50" charset="-128"/>
            </a:endParaRPr>
          </a:p>
          <a:p>
            <a:r>
              <a:rPr lang="ja-JP" altLang="en-US" sz="1600" dirty="0">
                <a:latin typeface="HGSｺﾞｼｯｸM" panose="020B0600000000000000" pitchFamily="50" charset="-128"/>
                <a:ea typeface="HGSｺﾞｼｯｸM" panose="020B0600000000000000" pitchFamily="50" charset="-128"/>
              </a:rPr>
              <a:t>　いずれも、お二人そろって（</a:t>
            </a:r>
            <a:r>
              <a:rPr lang="en-US" altLang="ja-JP" sz="1600" dirty="0">
                <a:latin typeface="HGSｺﾞｼｯｸM" panose="020B0600000000000000" pitchFamily="50" charset="-128"/>
                <a:ea typeface="HGSｺﾞｼｯｸM" panose="020B0600000000000000" pitchFamily="50" charset="-128"/>
              </a:rPr>
              <a:t>※</a:t>
            </a:r>
            <a:r>
              <a:rPr lang="ja-JP" altLang="en-US" sz="1600" dirty="0">
                <a:latin typeface="HGSｺﾞｼｯｸM" panose="020B0600000000000000" pitchFamily="50" charset="-128"/>
                <a:ea typeface="HGSｺﾞｼｯｸM" panose="020B0600000000000000" pitchFamily="50" charset="-128"/>
              </a:rPr>
              <a:t>一方が亡くなった場合を除く）市窓口へお越しいただく必要がありますので、事前に電話（</a:t>
            </a:r>
            <a:r>
              <a:rPr lang="en-US" altLang="ja-JP" sz="1600" dirty="0">
                <a:latin typeface="HGSｺﾞｼｯｸM" panose="020B0600000000000000" pitchFamily="50" charset="-128"/>
                <a:ea typeface="HGSｺﾞｼｯｸM" panose="020B0600000000000000" pitchFamily="50" charset="-128"/>
              </a:rPr>
              <a:t>0978-27-8122</a:t>
            </a:r>
            <a:r>
              <a:rPr lang="ja-JP" altLang="en-US" sz="1600" dirty="0">
                <a:latin typeface="HGSｺﾞｼｯｸM" panose="020B0600000000000000" pitchFamily="50" charset="-128"/>
                <a:ea typeface="HGSｺﾞｼｯｸM" panose="020B0600000000000000" pitchFamily="50" charset="-128"/>
              </a:rPr>
              <a:t>）で予約をお願いします。</a:t>
            </a:r>
            <a:endParaRPr lang="en-US" altLang="ja-JP" sz="1400" dirty="0">
              <a:latin typeface="HGSｺﾞｼｯｸM" panose="020B0600000000000000" pitchFamily="50" charset="-128"/>
              <a:ea typeface="HGSｺﾞｼｯｸM" panose="020B0600000000000000" pitchFamily="50" charset="-128"/>
            </a:endParaRPr>
          </a:p>
          <a:p>
            <a:r>
              <a:rPr lang="ja-JP" altLang="en-US" sz="1600" dirty="0">
                <a:latin typeface="HGSｺﾞｼｯｸM" panose="020B0600000000000000" pitchFamily="50" charset="-128"/>
                <a:ea typeface="HGSｺﾞｼｯｸM" panose="020B0600000000000000" pitchFamily="50" charset="-128"/>
              </a:rPr>
              <a:t>　</a:t>
            </a:r>
            <a:r>
              <a:rPr lang="en-US" altLang="ja-JP" sz="1400" dirty="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担当</a:t>
            </a:r>
            <a:r>
              <a:rPr lang="en-US" altLang="ja-JP" sz="1400" dirty="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宇佐市役所人権啓発・部落差別解消推進課（宇佐市大字上田</a:t>
            </a:r>
            <a:r>
              <a:rPr lang="en-US" altLang="ja-JP" sz="1400" dirty="0">
                <a:latin typeface="HGSｺﾞｼｯｸM" panose="020B0600000000000000" pitchFamily="50" charset="-128"/>
                <a:ea typeface="HGSｺﾞｼｯｸM" panose="020B0600000000000000" pitchFamily="50" charset="-128"/>
              </a:rPr>
              <a:t>1030</a:t>
            </a:r>
            <a:r>
              <a:rPr lang="ja-JP" altLang="en-US" sz="1400" dirty="0">
                <a:latin typeface="HGSｺﾞｼｯｸM" panose="020B0600000000000000" pitchFamily="50" charset="-128"/>
                <a:ea typeface="HGSｺﾞｼｯｸM" panose="020B0600000000000000" pitchFamily="50" charset="-128"/>
              </a:rPr>
              <a:t>番地の</a:t>
            </a:r>
            <a:r>
              <a:rPr lang="en-US" altLang="ja-JP" sz="1400" dirty="0">
                <a:latin typeface="HGSｺﾞｼｯｸM" panose="020B0600000000000000" pitchFamily="50" charset="-128"/>
                <a:ea typeface="HGSｺﾞｼｯｸM" panose="020B0600000000000000" pitchFamily="50" charset="-128"/>
              </a:rPr>
              <a:t>1</a:t>
            </a:r>
            <a:r>
              <a:rPr lang="ja-JP" altLang="en-US" sz="1400" dirty="0">
                <a:latin typeface="HGSｺﾞｼｯｸM" panose="020B0600000000000000" pitchFamily="50" charset="-128"/>
                <a:ea typeface="HGSｺﾞｼｯｸM" panose="020B0600000000000000" pitchFamily="50" charset="-128"/>
              </a:rPr>
              <a:t>　宇佐市役所本庁舎</a:t>
            </a:r>
            <a:r>
              <a:rPr lang="en-US" altLang="ja-JP" sz="1400" dirty="0">
                <a:latin typeface="HGSｺﾞｼｯｸM" panose="020B0600000000000000" pitchFamily="50" charset="-128"/>
                <a:ea typeface="HGSｺﾞｼｯｸM" panose="020B0600000000000000" pitchFamily="50" charset="-128"/>
              </a:rPr>
              <a:t>3</a:t>
            </a:r>
            <a:r>
              <a:rPr lang="ja-JP" altLang="en-US" sz="1400" dirty="0">
                <a:latin typeface="HGSｺﾞｼｯｸM" panose="020B0600000000000000" pitchFamily="50" charset="-128"/>
                <a:ea typeface="HGSｺﾞｼｯｸM" panose="020B0600000000000000" pitchFamily="50" charset="-128"/>
              </a:rPr>
              <a:t>階）</a:t>
            </a:r>
          </a:p>
          <a:p>
            <a:r>
              <a:rPr lang="ja-JP" altLang="en-US" sz="1400" dirty="0">
                <a:latin typeface="HGSｺﾞｼｯｸM" panose="020B0600000000000000" pitchFamily="50" charset="-128"/>
                <a:ea typeface="HGSｺﾞｼｯｸM" panose="020B0600000000000000" pitchFamily="50" charset="-128"/>
              </a:rPr>
              <a:t>　　　　　</a:t>
            </a:r>
            <a:r>
              <a:rPr lang="en-US" altLang="ja-JP" sz="1400" dirty="0">
                <a:latin typeface="HGSｺﾞｼｯｸM" panose="020B0600000000000000" pitchFamily="50" charset="-128"/>
                <a:ea typeface="HGSｺﾞｼｯｸM" panose="020B0600000000000000" pitchFamily="50" charset="-128"/>
              </a:rPr>
              <a:t>TEL</a:t>
            </a:r>
            <a:r>
              <a:rPr lang="ja-JP" altLang="en-US" sz="1400" dirty="0">
                <a:latin typeface="HGSｺﾞｼｯｸM" panose="020B0600000000000000" pitchFamily="50" charset="-128"/>
                <a:ea typeface="HGSｺﾞｼｯｸM" panose="020B0600000000000000" pitchFamily="50" charset="-128"/>
              </a:rPr>
              <a:t>：</a:t>
            </a:r>
            <a:r>
              <a:rPr lang="en-US" altLang="ja-JP" sz="1400" dirty="0">
                <a:latin typeface="HGSｺﾞｼｯｸM" panose="020B0600000000000000" pitchFamily="50" charset="-128"/>
                <a:ea typeface="HGSｺﾞｼｯｸM" panose="020B0600000000000000" pitchFamily="50" charset="-128"/>
              </a:rPr>
              <a:t>0978-27-8122</a:t>
            </a:r>
            <a:r>
              <a:rPr lang="ja-JP" altLang="en-US" sz="1400" dirty="0">
                <a:latin typeface="HGSｺﾞｼｯｸM" panose="020B0600000000000000" pitchFamily="50" charset="-128"/>
                <a:ea typeface="HGSｺﾞｼｯｸM" panose="020B0600000000000000" pitchFamily="50" charset="-128"/>
              </a:rPr>
              <a:t>　平日午前</a:t>
            </a:r>
            <a:r>
              <a:rPr lang="en-US" altLang="ja-JP" sz="1400" dirty="0">
                <a:latin typeface="HGSｺﾞｼｯｸM" panose="020B0600000000000000" pitchFamily="50" charset="-128"/>
                <a:ea typeface="HGSｺﾞｼｯｸM" panose="020B0600000000000000" pitchFamily="50" charset="-128"/>
              </a:rPr>
              <a:t>9</a:t>
            </a:r>
            <a:r>
              <a:rPr lang="ja-JP" altLang="en-US" sz="1400" dirty="0">
                <a:latin typeface="HGSｺﾞｼｯｸM" panose="020B0600000000000000" pitchFamily="50" charset="-128"/>
                <a:ea typeface="HGSｺﾞｼｯｸM" panose="020B0600000000000000" pitchFamily="50" charset="-128"/>
              </a:rPr>
              <a:t>時から午後</a:t>
            </a:r>
            <a:r>
              <a:rPr lang="en-US" altLang="ja-JP" sz="1400" dirty="0">
                <a:latin typeface="HGSｺﾞｼｯｸM" panose="020B0600000000000000" pitchFamily="50" charset="-128"/>
                <a:ea typeface="HGSｺﾞｼｯｸM" panose="020B0600000000000000" pitchFamily="50" charset="-128"/>
              </a:rPr>
              <a:t>5</a:t>
            </a:r>
            <a:r>
              <a:rPr lang="ja-JP" altLang="en-US" sz="1400" dirty="0">
                <a:latin typeface="HGSｺﾞｼｯｸM" panose="020B0600000000000000" pitchFamily="50" charset="-128"/>
                <a:ea typeface="HGSｺﾞｼｯｸM" panose="020B0600000000000000" pitchFamily="50" charset="-128"/>
              </a:rPr>
              <a:t>時まで受付</a:t>
            </a:r>
            <a:endParaRPr lang="en-US" altLang="ja-JP" dirty="0">
              <a:latin typeface="HGSｺﾞｼｯｸM" panose="020B0600000000000000" pitchFamily="50" charset="-128"/>
              <a:ea typeface="HGSｺﾞｼｯｸM" panose="020B0600000000000000" pitchFamily="50" charset="-128"/>
            </a:endParaRPr>
          </a:p>
        </p:txBody>
      </p:sp>
      <p:graphicFrame>
        <p:nvGraphicFramePr>
          <p:cNvPr id="3" name="表 8">
            <a:extLst>
              <a:ext uri="{FF2B5EF4-FFF2-40B4-BE49-F238E27FC236}">
                <a16:creationId xmlns:a16="http://schemas.microsoft.com/office/drawing/2014/main" id="{13D37DB6-936C-8ED5-BFDF-0E882CA95E9C}"/>
              </a:ext>
            </a:extLst>
          </p:cNvPr>
          <p:cNvGraphicFramePr>
            <a:graphicFrameLocks noGrp="1"/>
          </p:cNvGraphicFramePr>
          <p:nvPr>
            <p:extLst>
              <p:ext uri="{D42A27DB-BD31-4B8C-83A1-F6EECF244321}">
                <p14:modId xmlns:p14="http://schemas.microsoft.com/office/powerpoint/2010/main" val="3508935961"/>
              </p:ext>
            </p:extLst>
          </p:nvPr>
        </p:nvGraphicFramePr>
        <p:xfrm>
          <a:off x="953655" y="2461940"/>
          <a:ext cx="10400145" cy="3967480"/>
        </p:xfrm>
        <a:graphic>
          <a:graphicData uri="http://schemas.openxmlformats.org/drawingml/2006/table">
            <a:tbl>
              <a:tblPr firstRow="1" bandRow="1">
                <a:tableStyleId>{5940675A-B579-460E-94D1-54222C63F5DA}</a:tableStyleId>
              </a:tblPr>
              <a:tblGrid>
                <a:gridCol w="1954637">
                  <a:extLst>
                    <a:ext uri="{9D8B030D-6E8A-4147-A177-3AD203B41FA5}">
                      <a16:colId xmlns:a16="http://schemas.microsoft.com/office/drawing/2014/main" val="4136787355"/>
                    </a:ext>
                  </a:extLst>
                </a:gridCol>
                <a:gridCol w="1991517">
                  <a:extLst>
                    <a:ext uri="{9D8B030D-6E8A-4147-A177-3AD203B41FA5}">
                      <a16:colId xmlns:a16="http://schemas.microsoft.com/office/drawing/2014/main" val="3670874965"/>
                    </a:ext>
                  </a:extLst>
                </a:gridCol>
                <a:gridCol w="6453991">
                  <a:extLst>
                    <a:ext uri="{9D8B030D-6E8A-4147-A177-3AD203B41FA5}">
                      <a16:colId xmlns:a16="http://schemas.microsoft.com/office/drawing/2014/main" val="3054410605"/>
                    </a:ext>
                  </a:extLst>
                </a:gridCol>
              </a:tblGrid>
              <a:tr h="252000">
                <a:tc>
                  <a:txBody>
                    <a:bodyPr/>
                    <a:lstStyle/>
                    <a:p>
                      <a:pPr algn="ctr"/>
                      <a:r>
                        <a:rPr kumimoji="1" lang="ja-JP" altLang="en-US" sz="1600" dirty="0">
                          <a:solidFill>
                            <a:schemeClr val="tx1"/>
                          </a:solidFill>
                          <a:latin typeface="HGｺﾞｼｯｸM" panose="020B0609000000000000" pitchFamily="49" charset="-128"/>
                          <a:ea typeface="HGｺﾞｼｯｸM" panose="020B0609000000000000" pitchFamily="49" charset="-128"/>
                        </a:rPr>
                        <a:t>変更事由</a:t>
                      </a:r>
                    </a:p>
                  </a:txBody>
                  <a:tcPr>
                    <a:solidFill>
                      <a:schemeClr val="bg2"/>
                    </a:solidFill>
                  </a:tcPr>
                </a:tc>
                <a:tc>
                  <a:txBody>
                    <a:bodyPr/>
                    <a:lstStyle/>
                    <a:p>
                      <a:pPr algn="ctr"/>
                      <a:r>
                        <a:rPr kumimoji="1" lang="ja-JP" altLang="en-US" sz="1600" dirty="0">
                          <a:solidFill>
                            <a:schemeClr val="tx1"/>
                          </a:solidFill>
                          <a:latin typeface="HGｺﾞｼｯｸM" panose="020B0609000000000000" pitchFamily="49" charset="-128"/>
                          <a:ea typeface="HGｺﾞｼｯｸM" panose="020B0609000000000000" pitchFamily="49" charset="-128"/>
                        </a:rPr>
                        <a:t>手続きの方法</a:t>
                      </a:r>
                    </a:p>
                  </a:txBody>
                  <a:tcPr>
                    <a:solidFill>
                      <a:schemeClr val="bg2"/>
                    </a:solidFill>
                  </a:tcPr>
                </a:tc>
                <a:tc>
                  <a:txBody>
                    <a:bodyPr/>
                    <a:lstStyle/>
                    <a:p>
                      <a:pPr algn="ctr"/>
                      <a:r>
                        <a:rPr kumimoji="1" lang="ja-JP" altLang="en-US" sz="1600" dirty="0">
                          <a:solidFill>
                            <a:schemeClr val="tx1"/>
                          </a:solidFill>
                          <a:latin typeface="HGｺﾞｼｯｸM" panose="020B0609000000000000" pitchFamily="49" charset="-128"/>
                          <a:ea typeface="HGｺﾞｼｯｸM" panose="020B0609000000000000" pitchFamily="49" charset="-128"/>
                        </a:rPr>
                        <a:t>注意事項</a:t>
                      </a:r>
                    </a:p>
                  </a:txBody>
                  <a:tcPr>
                    <a:solidFill>
                      <a:schemeClr val="bg2"/>
                    </a:solidFill>
                  </a:tcPr>
                </a:tc>
                <a:extLst>
                  <a:ext uri="{0D108BD9-81ED-4DB2-BD59-A6C34878D82A}">
                    <a16:rowId xmlns:a16="http://schemas.microsoft.com/office/drawing/2014/main" val="3117694766"/>
                  </a:ext>
                </a:extLst>
              </a:tr>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HGｺﾞｼｯｸE" panose="020B0909000000000000" pitchFamily="49" charset="-128"/>
                          <a:ea typeface="HGｺﾞｼｯｸE" panose="020B0909000000000000" pitchFamily="49" charset="-128"/>
                        </a:rPr>
                        <a:t>関係が解消した</a:t>
                      </a:r>
                      <a:endParaRPr kumimoji="1" lang="ja-JP" altLang="en-US" sz="1400" dirty="0">
                        <a:solidFill>
                          <a:schemeClr val="tx1"/>
                        </a:solidFill>
                        <a:latin typeface="HGｺﾞｼｯｸE" panose="020B0909000000000000" pitchFamily="49" charset="-128"/>
                        <a:ea typeface="HGｺﾞｼｯｸE" panose="020B0909000000000000" pitchFamily="49" charset="-128"/>
                      </a:endParaRPr>
                    </a:p>
                  </a:txBody>
                  <a:tcPr anchor="ctr"/>
                </a:tc>
                <a:tc rowSpan="4">
                  <a:txBody>
                    <a:bodyPr/>
                    <a:lstStyle/>
                    <a:p>
                      <a:r>
                        <a:rPr kumimoji="1" lang="ja-JP" altLang="en-US" sz="1400" dirty="0">
                          <a:solidFill>
                            <a:schemeClr val="tx1"/>
                          </a:solidFill>
                          <a:latin typeface="HGｺﾞｼｯｸM" panose="020B0609000000000000" pitchFamily="49" charset="-128"/>
                          <a:ea typeface="HGｺﾞｼｯｸM" panose="020B0609000000000000" pitchFamily="49" charset="-128"/>
                        </a:rPr>
                        <a:t>　宣誓したお２名の宣誓書受領証等を御持参の上、「宣誓書受領証等返還届」を御記入・御提出下さい。</a:t>
                      </a:r>
                      <a:endParaRPr kumimoji="1" lang="en-US" altLang="ja-JP" sz="1400" dirty="0">
                        <a:solidFill>
                          <a:schemeClr val="tx1"/>
                        </a:solidFill>
                        <a:latin typeface="HGｺﾞｼｯｸM" panose="020B0609000000000000" pitchFamily="49" charset="-128"/>
                        <a:ea typeface="HGｺﾞｼｯｸM" panose="020B0609000000000000" pitchFamily="49"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ｺﾞｼｯｸM" panose="020B0609000000000000" pitchFamily="49" charset="-128"/>
                          <a:ea typeface="HGｺﾞｼｯｸM" panose="020B0609000000000000" pitchFamily="49" charset="-128"/>
                        </a:rPr>
                        <a:t>・宣誓書受領証等を返還していただきます。</a:t>
                      </a:r>
                      <a:endParaRPr kumimoji="1" lang="en-US" altLang="ja-JP" sz="1400" dirty="0">
                        <a:solidFill>
                          <a:schemeClr val="tx1"/>
                        </a:solidFill>
                        <a:latin typeface="HGｺﾞｼｯｸM" panose="020B0609000000000000" pitchFamily="49" charset="-128"/>
                        <a:ea typeface="HGｺﾞｼｯｸM" panose="020B0609000000000000" pitchFamily="49" charset="-128"/>
                      </a:endParaRPr>
                    </a:p>
                  </a:txBody>
                  <a:tcPr anchor="ctr"/>
                </a:tc>
                <a:extLst>
                  <a:ext uri="{0D108BD9-81ED-4DB2-BD59-A6C34878D82A}">
                    <a16:rowId xmlns:a16="http://schemas.microsoft.com/office/drawing/2014/main" val="721334131"/>
                  </a:ext>
                </a:extLst>
              </a:tr>
              <a:tr h="90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HGｺﾞｼｯｸE" panose="020B0909000000000000" pitchFamily="49" charset="-128"/>
                          <a:ea typeface="HGｺﾞｼｯｸE" panose="020B0909000000000000" pitchFamily="49" charset="-128"/>
                        </a:rPr>
                        <a:t>パートナーが亡くなった</a:t>
                      </a:r>
                      <a:endParaRPr lang="en-US" altLang="ja-JP" sz="1400" dirty="0">
                        <a:solidFill>
                          <a:schemeClr val="tx1"/>
                        </a:solidFill>
                        <a:latin typeface="HGｺﾞｼｯｸE" panose="020B0909000000000000" pitchFamily="49" charset="-128"/>
                        <a:ea typeface="HGｺﾞｼｯｸE" panose="020B0909000000000000" pitchFamily="49" charset="-128"/>
                      </a:endParaRPr>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ｺﾞｼｯｸM" panose="020B0609000000000000" pitchFamily="49" charset="-128"/>
                        <a:ea typeface="HGｺﾞｼｯｸM" panose="020B0609000000000000"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ｺﾞｼｯｸM" panose="020B0609000000000000" pitchFamily="49" charset="-128"/>
                          <a:ea typeface="HGｺﾞｼｯｸM" panose="020B0609000000000000" pitchFamily="49" charset="-128"/>
                        </a:rPr>
                        <a:t>・パートナーシップ関係のみを宣誓していた場合は、関係が解消したものと認識しますので、宣誓書受領証等を返還していただきます。</a:t>
                      </a:r>
                      <a:endParaRPr kumimoji="1" lang="en-US" altLang="ja-JP" sz="1400" dirty="0">
                        <a:solidFill>
                          <a:schemeClr val="tx1"/>
                        </a:solidFill>
                        <a:latin typeface="HGｺﾞｼｯｸM" panose="020B0609000000000000" pitchFamily="49" charset="-128"/>
                        <a:ea typeface="HGｺﾞｼｯｸM" panose="020B06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ｺﾞｼｯｸM" panose="020B0609000000000000" pitchFamily="49" charset="-128"/>
                          <a:ea typeface="HGｺﾞｼｯｸM" panose="020B0609000000000000" pitchFamily="49" charset="-128"/>
                        </a:rPr>
                        <a:t>・亡くなったパートナーの宣誓書受領証等については、希望する場合は無効化処置を行った上でお返しします。</a:t>
                      </a:r>
                      <a:endParaRPr kumimoji="1" lang="en-US" altLang="ja-JP" sz="1400" dirty="0">
                        <a:solidFill>
                          <a:schemeClr val="tx1"/>
                        </a:solidFill>
                        <a:latin typeface="HGｺﾞｼｯｸM" panose="020B0609000000000000" pitchFamily="49" charset="-128"/>
                        <a:ea typeface="HGｺﾞｼｯｸM" panose="020B06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ｺﾞｼｯｸM" panose="020B0609000000000000" pitchFamily="49" charset="-128"/>
                          <a:ea typeface="HGｺﾞｼｯｸM" panose="020B0609000000000000" pitchFamily="49" charset="-128"/>
                        </a:rPr>
                        <a:t>なお、下記の取扱いも可能ですので、ご希望の場合は御相談下さい。</a:t>
                      </a:r>
                      <a:endParaRPr kumimoji="1" lang="en-US" altLang="ja-JP" sz="1400" dirty="0">
                        <a:solidFill>
                          <a:schemeClr val="tx1"/>
                        </a:solidFill>
                        <a:latin typeface="HGｺﾞｼｯｸM" panose="020B0609000000000000" pitchFamily="49" charset="-128"/>
                        <a:ea typeface="HGｺﾞｼｯｸM" panose="020B0609000000000000" pitchFamily="49" charset="-128"/>
                      </a:endParaRPr>
                    </a:p>
                    <a:p>
                      <a:r>
                        <a:rPr kumimoji="1" lang="ja-JP" altLang="en-US" sz="1400" dirty="0">
                          <a:solidFill>
                            <a:schemeClr val="tx1"/>
                          </a:solidFill>
                          <a:latin typeface="HGｺﾞｼｯｸM" panose="020B0609000000000000" pitchFamily="49" charset="-128"/>
                          <a:ea typeface="HGｺﾞｼｯｸM" panose="020B0609000000000000" pitchFamily="49" charset="-128"/>
                        </a:rPr>
                        <a:t>①亡くなったパートナーとの関係性を説明する書類として</a:t>
                      </a:r>
                      <a:r>
                        <a:rPr kumimoji="1" lang="ja-JP" altLang="en-US" sz="1400" dirty="0">
                          <a:solidFill>
                            <a:schemeClr val="tx1"/>
                          </a:solidFill>
                          <a:latin typeface="HGｺﾞｼｯｸE" panose="020B0909000000000000" pitchFamily="49" charset="-128"/>
                          <a:ea typeface="HGｺﾞｼｯｸE" panose="020B0909000000000000" pitchFamily="49" charset="-128"/>
                        </a:rPr>
                        <a:t>「</a:t>
                      </a:r>
                      <a:r>
                        <a:rPr kumimoji="1" lang="zh-TW" altLang="en-US" sz="1400" dirty="0">
                          <a:solidFill>
                            <a:schemeClr val="tx1"/>
                          </a:solidFill>
                          <a:latin typeface="HGｺﾞｼｯｸE" panose="020B0909000000000000" pitchFamily="49" charset="-128"/>
                          <a:ea typeface="HGｺﾞｼｯｸE" panose="020B0909000000000000" pitchFamily="49" charset="-128"/>
                        </a:rPr>
                        <a:t>宣誓受領事実証明書</a:t>
                      </a:r>
                      <a:r>
                        <a:rPr kumimoji="1" lang="ja-JP" altLang="en-US" sz="1400" dirty="0">
                          <a:solidFill>
                            <a:schemeClr val="tx1"/>
                          </a:solidFill>
                          <a:latin typeface="HGｺﾞｼｯｸE" panose="020B0909000000000000" pitchFamily="49" charset="-128"/>
                          <a:ea typeface="HGｺﾞｼｯｸE" panose="020B0909000000000000" pitchFamily="49" charset="-128"/>
                        </a:rPr>
                        <a:t>」</a:t>
                      </a:r>
                      <a:r>
                        <a:rPr kumimoji="1" lang="ja-JP" altLang="en-US" sz="1400" dirty="0">
                          <a:solidFill>
                            <a:schemeClr val="tx1"/>
                          </a:solidFill>
                          <a:latin typeface="HGｺﾞｼｯｸM" panose="020B0609000000000000" pitchFamily="49" charset="-128"/>
                          <a:ea typeface="HGｺﾞｼｯｸM" panose="020B0609000000000000" pitchFamily="49" charset="-128"/>
                        </a:rPr>
                        <a:t>を発行できます（ただし、お２人の受領証等の返還が必要です）。</a:t>
                      </a:r>
                      <a:endParaRPr kumimoji="1" lang="en-US" altLang="ja-JP" sz="1400" dirty="0">
                        <a:solidFill>
                          <a:schemeClr val="tx1"/>
                        </a:solidFill>
                        <a:latin typeface="HGｺﾞｼｯｸM" panose="020B0609000000000000" pitchFamily="49" charset="-128"/>
                        <a:ea typeface="HGｺﾞｼｯｸM" panose="020B0609000000000000" pitchFamily="49" charset="-128"/>
                      </a:endParaRPr>
                    </a:p>
                    <a:p>
                      <a:r>
                        <a:rPr kumimoji="1" lang="ja-JP" altLang="en-US" sz="1400" dirty="0">
                          <a:solidFill>
                            <a:schemeClr val="tx1"/>
                          </a:solidFill>
                          <a:latin typeface="HGｺﾞｼｯｸM" panose="020B0609000000000000" pitchFamily="49" charset="-128"/>
                          <a:ea typeface="HGｺﾞｼｯｸM" panose="020B0609000000000000" pitchFamily="49" charset="-128"/>
                        </a:rPr>
                        <a:t>②</a:t>
                      </a:r>
                      <a:r>
                        <a:rPr kumimoji="1" lang="ja-JP" altLang="en-US" sz="1400" dirty="0">
                          <a:solidFill>
                            <a:schemeClr val="tx1"/>
                          </a:solidFill>
                          <a:latin typeface="HGｺﾞｼｯｸE" panose="020B0909000000000000" pitchFamily="49" charset="-128"/>
                          <a:ea typeface="HGｺﾞｼｯｸE" panose="020B0909000000000000" pitchFamily="49" charset="-128"/>
                        </a:rPr>
                        <a:t>ファミリーシップ関係を継続する場合は、</a:t>
                      </a:r>
                      <a:r>
                        <a:rPr lang="ja-JP" altLang="en-US" sz="1400" dirty="0">
                          <a:solidFill>
                            <a:schemeClr val="tx1"/>
                          </a:solidFill>
                          <a:latin typeface="HGｺﾞｼｯｸE" panose="020B0909000000000000" pitchFamily="49" charset="-128"/>
                          <a:ea typeface="HGｺﾞｼｯｸE" panose="020B0909000000000000" pitchFamily="49" charset="-128"/>
                        </a:rPr>
                        <a:t>宣誓書受領証等の</a:t>
                      </a:r>
                      <a:r>
                        <a:rPr kumimoji="1" lang="ja-JP" altLang="en-US" sz="1400" dirty="0">
                          <a:solidFill>
                            <a:schemeClr val="tx1"/>
                          </a:solidFill>
                          <a:latin typeface="HGｺﾞｼｯｸE" panose="020B0909000000000000" pitchFamily="49" charset="-128"/>
                          <a:ea typeface="HGｺﾞｼｯｸE" panose="020B0909000000000000" pitchFamily="49" charset="-128"/>
                        </a:rPr>
                        <a:t>返還は不要ですが、「宣誓事項変更届」</a:t>
                      </a:r>
                      <a:r>
                        <a:rPr kumimoji="1" lang="ja-JP" altLang="en-US" sz="1400" dirty="0">
                          <a:solidFill>
                            <a:schemeClr val="tx1"/>
                          </a:solidFill>
                          <a:latin typeface="HGｺﾞｼｯｸM" panose="020B0609000000000000" pitchFamily="49" charset="-128"/>
                          <a:ea typeface="HGｺﾞｼｯｸM" panose="020B0609000000000000" pitchFamily="49" charset="-128"/>
                        </a:rPr>
                        <a:t>を御記入していただきます</a:t>
                      </a:r>
                      <a:r>
                        <a:rPr kumimoji="1" lang="ja-JP" altLang="en-US" sz="1400" b="0" dirty="0">
                          <a:solidFill>
                            <a:schemeClr val="tx1"/>
                          </a:solidFill>
                          <a:latin typeface="HGｺﾞｼｯｸM" panose="020B0609000000000000" pitchFamily="49" charset="-128"/>
                          <a:ea typeface="HGｺﾞｼｯｸM" panose="020B0609000000000000" pitchFamily="49" charset="-128"/>
                        </a:rPr>
                        <a:t>（</a:t>
                      </a:r>
                      <a:r>
                        <a:rPr kumimoji="1" lang="en-US" altLang="ja-JP" sz="1400" b="0" dirty="0">
                          <a:solidFill>
                            <a:schemeClr val="tx1"/>
                          </a:solidFill>
                          <a:latin typeface="HGｺﾞｼｯｸM" panose="020B0609000000000000" pitchFamily="49" charset="-128"/>
                          <a:ea typeface="HGｺﾞｼｯｸM" panose="020B0609000000000000" pitchFamily="49" charset="-128"/>
                        </a:rPr>
                        <a:t>※</a:t>
                      </a:r>
                      <a:r>
                        <a:rPr lang="ja-JP" altLang="en-US" sz="1400" b="0" dirty="0">
                          <a:solidFill>
                            <a:schemeClr val="tx1"/>
                          </a:solidFill>
                          <a:latin typeface="HGｺﾞｼｯｸM" panose="020B0609000000000000" pitchFamily="49" charset="-128"/>
                          <a:ea typeface="HGｺﾞｼｯｸM" panose="020B0609000000000000" pitchFamily="49" charset="-128"/>
                        </a:rPr>
                        <a:t>宣誓書受領証等については、亡くなった事実を追記して再交付します</a:t>
                      </a:r>
                      <a:r>
                        <a:rPr kumimoji="1" lang="ja-JP" altLang="en-US" sz="1400" b="0" dirty="0">
                          <a:solidFill>
                            <a:schemeClr val="tx1"/>
                          </a:solidFill>
                          <a:latin typeface="HGｺﾞｼｯｸM" panose="020B0609000000000000" pitchFamily="49" charset="-128"/>
                          <a:ea typeface="HGｺﾞｼｯｸM" panose="020B0609000000000000" pitchFamily="49" charset="-128"/>
                        </a:rPr>
                        <a:t>）。</a:t>
                      </a:r>
                      <a:endParaRPr kumimoji="1" lang="en-US" altLang="ja-JP" sz="1400" b="0" dirty="0">
                        <a:solidFill>
                          <a:schemeClr val="tx1"/>
                        </a:solidFill>
                        <a:latin typeface="HGｺﾞｼｯｸM" panose="020B0609000000000000" pitchFamily="49" charset="-128"/>
                        <a:ea typeface="HGｺﾞｼｯｸM" panose="020B0609000000000000" pitchFamily="49" charset="-128"/>
                      </a:endParaRPr>
                    </a:p>
                  </a:txBody>
                  <a:tcPr anchor="ctr"/>
                </a:tc>
                <a:extLst>
                  <a:ext uri="{0D108BD9-81ED-4DB2-BD59-A6C34878D82A}">
                    <a16:rowId xmlns:a16="http://schemas.microsoft.com/office/drawing/2014/main" val="138234717"/>
                  </a:ext>
                </a:extLst>
              </a:tr>
              <a:tr h="468000">
                <a:tc>
                  <a:txBody>
                    <a:bodyPr/>
                    <a:lstStyle/>
                    <a:p>
                      <a:r>
                        <a:rPr kumimoji="1" lang="ja-JP" altLang="en-US" sz="1400" dirty="0">
                          <a:solidFill>
                            <a:schemeClr val="tx1"/>
                          </a:solidFill>
                          <a:latin typeface="HGｺﾞｼｯｸE" panose="020B0909000000000000" pitchFamily="49" charset="-128"/>
                          <a:ea typeface="HGｺﾞｼｯｸE" panose="020B0909000000000000" pitchFamily="49" charset="-128"/>
                        </a:rPr>
                        <a:t>２人とも市外に転出することになった</a:t>
                      </a:r>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ｺﾞｼｯｸM" panose="020B0609000000000000" pitchFamily="49" charset="-128"/>
                        <a:ea typeface="HGｺﾞｼｯｸM" panose="020B0609000000000000" pitchFamily="49" charset="-128"/>
                      </a:endParaRPr>
                    </a:p>
                  </a:txBody>
                  <a:tcPr/>
                </a:tc>
                <a:tc>
                  <a:txBody>
                    <a:bodyPr/>
                    <a:lstStyle/>
                    <a:p>
                      <a:r>
                        <a:rPr kumimoji="1" lang="ja-JP" altLang="en-US" sz="1400" dirty="0">
                          <a:solidFill>
                            <a:schemeClr val="tx1"/>
                          </a:solidFill>
                          <a:latin typeface="HGｺﾞｼｯｸM" panose="020B0609000000000000" pitchFamily="49" charset="-128"/>
                          <a:ea typeface="HGｺﾞｼｯｸM" panose="020B0609000000000000" pitchFamily="49" charset="-128"/>
                        </a:rPr>
                        <a:t>・宣誓書受領証等を返還していただきます。</a:t>
                      </a:r>
                      <a:endParaRPr kumimoji="1" lang="en-US" altLang="ja-JP" sz="1400" dirty="0">
                        <a:solidFill>
                          <a:schemeClr val="tx1"/>
                        </a:solidFill>
                        <a:latin typeface="HGｺﾞｼｯｸM" panose="020B0609000000000000" pitchFamily="49" charset="-128"/>
                        <a:ea typeface="HGｺﾞｼｯｸM" panose="020B0609000000000000" pitchFamily="49" charset="-128"/>
                      </a:endParaRPr>
                    </a:p>
                    <a:p>
                      <a:r>
                        <a:rPr kumimoji="1" lang="ja-JP" altLang="en-US" sz="1400" dirty="0">
                          <a:solidFill>
                            <a:schemeClr val="tx1"/>
                          </a:solidFill>
                          <a:latin typeface="HGｺﾞｼｯｸM" panose="020B0609000000000000" pitchFamily="49" charset="-128"/>
                          <a:ea typeface="HGｺﾞｼｯｸM" panose="020B0609000000000000" pitchFamily="49" charset="-128"/>
                        </a:rPr>
                        <a:t>・転勤、疾病その他やむを得ない事情により、</a:t>
                      </a:r>
                      <a:r>
                        <a:rPr kumimoji="1" lang="ja-JP" altLang="en-US" sz="1400" dirty="0">
                          <a:solidFill>
                            <a:schemeClr val="tx1"/>
                          </a:solidFill>
                          <a:latin typeface="HGｺﾞｼｯｸE" panose="020B0909000000000000" pitchFamily="49" charset="-128"/>
                          <a:ea typeface="HGｺﾞｼｯｸE" panose="020B0909000000000000" pitchFamily="49" charset="-128"/>
                        </a:rPr>
                        <a:t>一時的に市外に転出する場合は除きます。</a:t>
                      </a:r>
                      <a:r>
                        <a:rPr kumimoji="1" lang="ja-JP" altLang="en-US" sz="1400" dirty="0">
                          <a:solidFill>
                            <a:schemeClr val="tx1"/>
                          </a:solidFill>
                          <a:latin typeface="HGｺﾞｼｯｸM" panose="020B0609000000000000" pitchFamily="49" charset="-128"/>
                          <a:ea typeface="HGｺﾞｼｯｸM" panose="020B0609000000000000" pitchFamily="49" charset="-128"/>
                        </a:rPr>
                        <a:t>その場合は事前に御相談下さい。</a:t>
                      </a:r>
                    </a:p>
                  </a:txBody>
                  <a:tcPr anchor="ctr"/>
                </a:tc>
                <a:extLst>
                  <a:ext uri="{0D108BD9-81ED-4DB2-BD59-A6C34878D82A}">
                    <a16:rowId xmlns:a16="http://schemas.microsoft.com/office/drawing/2014/main" val="4223526527"/>
                  </a:ext>
                </a:extLst>
              </a:tr>
              <a:tr h="370840">
                <a:tc>
                  <a:txBody>
                    <a:bodyPr/>
                    <a:lstStyle/>
                    <a:p>
                      <a:r>
                        <a:rPr kumimoji="1" lang="ja-JP" altLang="en-US" sz="1400" dirty="0">
                          <a:solidFill>
                            <a:schemeClr val="tx1"/>
                          </a:solidFill>
                          <a:latin typeface="HGｺﾞｼｯｸE" panose="020B0909000000000000" pitchFamily="49" charset="-128"/>
                          <a:ea typeface="HGｺﾞｼｯｸE" panose="020B0909000000000000" pitchFamily="49" charset="-128"/>
                        </a:rPr>
                        <a:t>宣誓を取り下げたい</a:t>
                      </a:r>
                    </a:p>
                  </a:txBody>
                  <a:tcPr anchor="ctr"/>
                </a:tc>
                <a:tc vMerge="1">
                  <a:txBody>
                    <a:bodyPr/>
                    <a:lstStyle/>
                    <a:p>
                      <a:endParaRPr kumimoji="1" lang="ja-JP" altLang="en-US" sz="1200" dirty="0">
                        <a:latin typeface="HGｺﾞｼｯｸM" panose="020B0609000000000000" pitchFamily="49" charset="-128"/>
                        <a:ea typeface="HGｺﾞｼｯｸM" panose="020B0609000000000000" pitchFamily="49" charset="-128"/>
                      </a:endParaRPr>
                    </a:p>
                  </a:txBody>
                  <a:tcPr/>
                </a:tc>
                <a:tc>
                  <a:txBody>
                    <a:bodyPr/>
                    <a:lstStyle/>
                    <a:p>
                      <a:r>
                        <a:rPr kumimoji="1" lang="ja-JP" altLang="en-US" sz="1400" dirty="0">
                          <a:solidFill>
                            <a:schemeClr val="tx1"/>
                          </a:solidFill>
                          <a:latin typeface="HGｺﾞｼｯｸM" panose="020B0609000000000000" pitchFamily="49" charset="-128"/>
                          <a:ea typeface="HGｺﾞｼｯｸM" panose="020B0609000000000000" pitchFamily="49" charset="-128"/>
                        </a:rPr>
                        <a:t>・宣誓書受領証等を返還していただきます。</a:t>
                      </a:r>
                    </a:p>
                  </a:txBody>
                  <a:tcPr anchor="ctr"/>
                </a:tc>
                <a:extLst>
                  <a:ext uri="{0D108BD9-81ED-4DB2-BD59-A6C34878D82A}">
                    <a16:rowId xmlns:a16="http://schemas.microsoft.com/office/drawing/2014/main" val="1150590716"/>
                  </a:ext>
                </a:extLst>
              </a:tr>
            </a:tbl>
          </a:graphicData>
        </a:graphic>
      </p:graphicFrame>
      <p:sp>
        <p:nvSpPr>
          <p:cNvPr id="7" name="スライド番号プレースホルダー 6">
            <a:extLst>
              <a:ext uri="{FF2B5EF4-FFF2-40B4-BE49-F238E27FC236}">
                <a16:creationId xmlns:a16="http://schemas.microsoft.com/office/drawing/2014/main" id="{8CD7BBCC-943B-3C6A-3475-EA3DB235A4BC}"/>
              </a:ext>
            </a:extLst>
          </p:cNvPr>
          <p:cNvSpPr>
            <a:spLocks noGrp="1"/>
          </p:cNvSpPr>
          <p:nvPr>
            <p:ph type="sldNum" sz="quarter" idx="12"/>
          </p:nvPr>
        </p:nvSpPr>
        <p:spPr/>
        <p:txBody>
          <a:bodyPr/>
          <a:lstStyle/>
          <a:p>
            <a:r>
              <a:rPr kumimoji="1" lang="en-US" altLang="ja-JP" dirty="0"/>
              <a:t>12</a:t>
            </a:r>
            <a:endParaRPr kumimoji="1" lang="ja-JP" altLang="en-US" dirty="0"/>
          </a:p>
        </p:txBody>
      </p:sp>
    </p:spTree>
    <p:extLst>
      <p:ext uri="{BB962C8B-B14F-4D97-AF65-F5344CB8AC3E}">
        <p14:creationId xmlns:p14="http://schemas.microsoft.com/office/powerpoint/2010/main" val="3370091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　制度にまつわるＱ＆Ａ</a:t>
            </a:r>
            <a:endParaRPr lang="en-US" altLang="ja-JP" sz="2800" dirty="0">
              <a:latin typeface="HGSｺﾞｼｯｸM" panose="020B0600000000000000" pitchFamily="50" charset="-128"/>
              <a:ea typeface="HGSｺﾞｼｯｸM" panose="020B0600000000000000" pitchFamily="50" charset="-128"/>
            </a:endParaRPr>
          </a:p>
        </p:txBody>
      </p:sp>
      <p:sp>
        <p:nvSpPr>
          <p:cNvPr id="7" name="スライド番号プレースホルダー 6">
            <a:extLst>
              <a:ext uri="{FF2B5EF4-FFF2-40B4-BE49-F238E27FC236}">
                <a16:creationId xmlns:a16="http://schemas.microsoft.com/office/drawing/2014/main" id="{8CD7BBCC-943B-3C6A-3475-EA3DB235A4BC}"/>
              </a:ext>
            </a:extLst>
          </p:cNvPr>
          <p:cNvSpPr>
            <a:spLocks noGrp="1"/>
          </p:cNvSpPr>
          <p:nvPr>
            <p:ph type="sldNum" sz="quarter" idx="12"/>
          </p:nvPr>
        </p:nvSpPr>
        <p:spPr/>
        <p:txBody>
          <a:bodyPr/>
          <a:lstStyle/>
          <a:p>
            <a:r>
              <a:rPr kumimoji="1" lang="en-US" altLang="ja-JP" dirty="0"/>
              <a:t>13</a:t>
            </a:r>
            <a:endParaRPr kumimoji="1" lang="ja-JP" altLang="en-US" dirty="0"/>
          </a:p>
        </p:txBody>
      </p:sp>
      <p:sp>
        <p:nvSpPr>
          <p:cNvPr id="4" name="テキスト ボックス 3">
            <a:extLst>
              <a:ext uri="{FF2B5EF4-FFF2-40B4-BE49-F238E27FC236}">
                <a16:creationId xmlns:a16="http://schemas.microsoft.com/office/drawing/2014/main" id="{EF0FE054-B2FC-7352-540D-EBE9E610AA28}"/>
              </a:ext>
            </a:extLst>
          </p:cNvPr>
          <p:cNvSpPr txBox="1"/>
          <p:nvPr/>
        </p:nvSpPr>
        <p:spPr>
          <a:xfrm>
            <a:off x="1089891" y="1137295"/>
            <a:ext cx="6696364" cy="369332"/>
          </a:xfrm>
          <a:prstGeom prst="rect">
            <a:avLst/>
          </a:prstGeom>
          <a:noFill/>
        </p:spPr>
        <p:txBody>
          <a:bodyPr wrap="square" rtlCol="0">
            <a:spAutoFit/>
          </a:bodyPr>
          <a:lstStyle/>
          <a:p>
            <a:r>
              <a:rPr lang="ja-JP" altLang="en-US" dirty="0"/>
              <a:t>Ｑ．宣誓の過程でプライバシーはどのように守られますか？</a:t>
            </a:r>
            <a:endParaRPr kumimoji="1" lang="ja-JP" altLang="en-US" dirty="0"/>
          </a:p>
        </p:txBody>
      </p:sp>
      <p:sp>
        <p:nvSpPr>
          <p:cNvPr id="6" name="テキスト ボックス 5">
            <a:extLst>
              <a:ext uri="{FF2B5EF4-FFF2-40B4-BE49-F238E27FC236}">
                <a16:creationId xmlns:a16="http://schemas.microsoft.com/office/drawing/2014/main" id="{9AA0597A-21CA-6863-D49B-87A6AFBC00BE}"/>
              </a:ext>
            </a:extLst>
          </p:cNvPr>
          <p:cNvSpPr txBox="1"/>
          <p:nvPr/>
        </p:nvSpPr>
        <p:spPr>
          <a:xfrm>
            <a:off x="1089890" y="1763115"/>
            <a:ext cx="10002546" cy="2031325"/>
          </a:xfrm>
          <a:prstGeom prst="rect">
            <a:avLst/>
          </a:prstGeom>
          <a:noFill/>
        </p:spPr>
        <p:txBody>
          <a:bodyPr wrap="square" rtlCol="0">
            <a:spAutoFit/>
          </a:bodyPr>
          <a:lstStyle/>
          <a:p>
            <a:r>
              <a:rPr lang="ja-JP" altLang="en-US" dirty="0"/>
              <a:t>Ａ．職員には守秘義務があります。</a:t>
            </a:r>
            <a:endParaRPr lang="en-US" altLang="ja-JP" dirty="0"/>
          </a:p>
          <a:p>
            <a:endParaRPr lang="en-US" altLang="ja-JP" dirty="0"/>
          </a:p>
          <a:p>
            <a:r>
              <a:rPr lang="ja-JP" altLang="en-US" dirty="0"/>
              <a:t>　提出された書類や記載内容等の個人情報は、口頭・書面にかかわらず外部に情報提供することはありません。</a:t>
            </a:r>
            <a:r>
              <a:rPr kumimoji="1" lang="ja-JP" altLang="en-US" dirty="0"/>
              <a:t>また、</a:t>
            </a:r>
            <a:r>
              <a:rPr lang="ja-JP" altLang="en-US" dirty="0"/>
              <a:t>宣誓には職員の面前で記入する過程がありますが、</a:t>
            </a:r>
            <a:r>
              <a:rPr kumimoji="1" lang="ja-JP" altLang="en-US" dirty="0"/>
              <a:t>個室で対応する等、最大限のプライバシー保護措置を取ります。</a:t>
            </a:r>
            <a:endParaRPr kumimoji="1" lang="en-US" altLang="ja-JP" dirty="0"/>
          </a:p>
          <a:p>
            <a:r>
              <a:rPr lang="ja-JP" altLang="en-US" dirty="0"/>
              <a:t>　プライバシー保護について不安に感じることがあれば、お気軽に御相談ください。御意見を踏まえ、利便性の向上とプライバシー保護の両立に努めて参ります。</a:t>
            </a:r>
            <a:endParaRPr kumimoji="1" lang="en-US" altLang="ja-JP" dirty="0"/>
          </a:p>
        </p:txBody>
      </p:sp>
      <p:cxnSp>
        <p:nvCxnSpPr>
          <p:cNvPr id="9" name="直線コネクタ 8">
            <a:extLst>
              <a:ext uri="{FF2B5EF4-FFF2-40B4-BE49-F238E27FC236}">
                <a16:creationId xmlns:a16="http://schemas.microsoft.com/office/drawing/2014/main" id="{D235A3EE-8C64-8D80-00DF-AF6652D3E021}"/>
              </a:ext>
            </a:extLst>
          </p:cNvPr>
          <p:cNvCxnSpPr>
            <a:cxnSpLocks/>
          </p:cNvCxnSpPr>
          <p:nvPr/>
        </p:nvCxnSpPr>
        <p:spPr>
          <a:xfrm>
            <a:off x="1228436" y="1506627"/>
            <a:ext cx="9864000" cy="0"/>
          </a:xfrm>
          <a:prstGeom prst="line">
            <a:avLst/>
          </a:prstGeom>
          <a:ln w="57150">
            <a:gradFill flip="none" rotWithShape="1">
              <a:gsLst>
                <a:gs pos="80000">
                  <a:srgbClr val="6DD9FF"/>
                </a:gs>
                <a:gs pos="60000">
                  <a:srgbClr val="A4D76B"/>
                </a:gs>
                <a:gs pos="40000">
                  <a:srgbClr val="FFFF53"/>
                </a:gs>
                <a:gs pos="20000">
                  <a:srgbClr val="FFC000"/>
                </a:gs>
                <a:gs pos="0">
                  <a:srgbClr val="FF99CC"/>
                </a:gs>
                <a:gs pos="100000">
                  <a:srgbClr val="9C5BC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6FE13533-EA58-003B-100C-C2B40CD95F60}"/>
              </a:ext>
            </a:extLst>
          </p:cNvPr>
          <p:cNvSpPr txBox="1"/>
          <p:nvPr/>
        </p:nvSpPr>
        <p:spPr>
          <a:xfrm>
            <a:off x="1089891" y="3966621"/>
            <a:ext cx="6696364" cy="369332"/>
          </a:xfrm>
          <a:prstGeom prst="rect">
            <a:avLst/>
          </a:prstGeom>
          <a:noFill/>
        </p:spPr>
        <p:txBody>
          <a:bodyPr wrap="square" rtlCol="0">
            <a:spAutoFit/>
          </a:bodyPr>
          <a:lstStyle/>
          <a:p>
            <a:r>
              <a:rPr lang="ja-JP" altLang="en-US" dirty="0"/>
              <a:t>Ｑ．宣誓により、戸籍や住民票の記載が変わりますか？</a:t>
            </a:r>
            <a:endParaRPr kumimoji="1" lang="ja-JP" altLang="en-US" dirty="0"/>
          </a:p>
        </p:txBody>
      </p:sp>
      <p:sp>
        <p:nvSpPr>
          <p:cNvPr id="13" name="テキスト ボックス 12">
            <a:extLst>
              <a:ext uri="{FF2B5EF4-FFF2-40B4-BE49-F238E27FC236}">
                <a16:creationId xmlns:a16="http://schemas.microsoft.com/office/drawing/2014/main" id="{538DD6AD-58C5-23BE-3467-210FC44DAEDC}"/>
              </a:ext>
            </a:extLst>
          </p:cNvPr>
          <p:cNvSpPr txBox="1"/>
          <p:nvPr/>
        </p:nvSpPr>
        <p:spPr>
          <a:xfrm>
            <a:off x="1089891" y="4592441"/>
            <a:ext cx="10002545" cy="1200329"/>
          </a:xfrm>
          <a:prstGeom prst="rect">
            <a:avLst/>
          </a:prstGeom>
          <a:noFill/>
        </p:spPr>
        <p:txBody>
          <a:bodyPr wrap="square" rtlCol="0">
            <a:spAutoFit/>
          </a:bodyPr>
          <a:lstStyle/>
          <a:p>
            <a:r>
              <a:rPr lang="ja-JP" altLang="en-US" dirty="0"/>
              <a:t>Ａ．宣誓の事実により、戸籍や住民票の記載が変わる事はありません。</a:t>
            </a:r>
            <a:endParaRPr kumimoji="1" lang="en-US" altLang="ja-JP" dirty="0"/>
          </a:p>
          <a:p>
            <a:r>
              <a:rPr lang="ja-JP" altLang="en-US" dirty="0"/>
              <a:t>　</a:t>
            </a:r>
            <a:endParaRPr lang="en-US" altLang="ja-JP" dirty="0"/>
          </a:p>
          <a:p>
            <a:r>
              <a:rPr lang="ja-JP" altLang="en-US" dirty="0"/>
              <a:t>（なお、記載が変わら</a:t>
            </a:r>
            <a:r>
              <a:rPr kumimoji="1" lang="ja-JP" altLang="en-US" dirty="0"/>
              <a:t>ないため、</a:t>
            </a:r>
            <a:r>
              <a:rPr lang="ja-JP" altLang="en-US" dirty="0"/>
              <a:t>宣誓者がご家族等にカミングアウトをしていない場合であっても、戸籍や住民票の取得による</a:t>
            </a:r>
            <a:r>
              <a:rPr kumimoji="1" lang="ja-JP" altLang="en-US" dirty="0"/>
              <a:t>予期しないアウティングが生じる恐れはありません。）</a:t>
            </a:r>
            <a:endParaRPr kumimoji="1" lang="en-US" altLang="ja-JP" dirty="0"/>
          </a:p>
        </p:txBody>
      </p:sp>
      <p:cxnSp>
        <p:nvCxnSpPr>
          <p:cNvPr id="14" name="直線コネクタ 13">
            <a:extLst>
              <a:ext uri="{FF2B5EF4-FFF2-40B4-BE49-F238E27FC236}">
                <a16:creationId xmlns:a16="http://schemas.microsoft.com/office/drawing/2014/main" id="{CC502949-8A45-9B19-B39D-0651AE408D04}"/>
              </a:ext>
            </a:extLst>
          </p:cNvPr>
          <p:cNvCxnSpPr>
            <a:cxnSpLocks/>
          </p:cNvCxnSpPr>
          <p:nvPr/>
        </p:nvCxnSpPr>
        <p:spPr>
          <a:xfrm>
            <a:off x="1228436" y="4335953"/>
            <a:ext cx="9864000" cy="0"/>
          </a:xfrm>
          <a:prstGeom prst="line">
            <a:avLst/>
          </a:prstGeom>
          <a:ln w="57150">
            <a:gradFill flip="none" rotWithShape="1">
              <a:gsLst>
                <a:gs pos="80000">
                  <a:srgbClr val="6DD9FF"/>
                </a:gs>
                <a:gs pos="60000">
                  <a:srgbClr val="A4D76B"/>
                </a:gs>
                <a:gs pos="40000">
                  <a:srgbClr val="FFFF53"/>
                </a:gs>
                <a:gs pos="20000">
                  <a:srgbClr val="FFC000"/>
                </a:gs>
                <a:gs pos="0">
                  <a:srgbClr val="FF99CC"/>
                </a:gs>
                <a:gs pos="100000">
                  <a:srgbClr val="9C5BC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058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　制度にまつわるＱ＆Ａ</a:t>
            </a:r>
            <a:endParaRPr lang="en-US" altLang="ja-JP" sz="2800" dirty="0">
              <a:latin typeface="HGSｺﾞｼｯｸM" panose="020B0600000000000000" pitchFamily="50" charset="-128"/>
              <a:ea typeface="HGSｺﾞｼｯｸM" panose="020B0600000000000000" pitchFamily="50" charset="-128"/>
            </a:endParaRPr>
          </a:p>
        </p:txBody>
      </p:sp>
      <p:sp>
        <p:nvSpPr>
          <p:cNvPr id="7" name="スライド番号プレースホルダー 6">
            <a:extLst>
              <a:ext uri="{FF2B5EF4-FFF2-40B4-BE49-F238E27FC236}">
                <a16:creationId xmlns:a16="http://schemas.microsoft.com/office/drawing/2014/main" id="{8CD7BBCC-943B-3C6A-3475-EA3DB235A4BC}"/>
              </a:ext>
            </a:extLst>
          </p:cNvPr>
          <p:cNvSpPr>
            <a:spLocks noGrp="1"/>
          </p:cNvSpPr>
          <p:nvPr>
            <p:ph type="sldNum" sz="quarter" idx="12"/>
          </p:nvPr>
        </p:nvSpPr>
        <p:spPr/>
        <p:txBody>
          <a:bodyPr/>
          <a:lstStyle/>
          <a:p>
            <a:r>
              <a:rPr kumimoji="1" lang="en-US" altLang="ja-JP" dirty="0"/>
              <a:t>14</a:t>
            </a:r>
            <a:endParaRPr kumimoji="1" lang="ja-JP" altLang="en-US" dirty="0"/>
          </a:p>
        </p:txBody>
      </p:sp>
      <p:sp>
        <p:nvSpPr>
          <p:cNvPr id="4" name="テキスト ボックス 3">
            <a:extLst>
              <a:ext uri="{FF2B5EF4-FFF2-40B4-BE49-F238E27FC236}">
                <a16:creationId xmlns:a16="http://schemas.microsoft.com/office/drawing/2014/main" id="{EF0FE054-B2FC-7352-540D-EBE9E610AA28}"/>
              </a:ext>
            </a:extLst>
          </p:cNvPr>
          <p:cNvSpPr txBox="1"/>
          <p:nvPr/>
        </p:nvSpPr>
        <p:spPr>
          <a:xfrm>
            <a:off x="1089891" y="1137295"/>
            <a:ext cx="7970982" cy="369332"/>
          </a:xfrm>
          <a:prstGeom prst="rect">
            <a:avLst/>
          </a:prstGeom>
          <a:noFill/>
        </p:spPr>
        <p:txBody>
          <a:bodyPr wrap="square" rtlCol="0">
            <a:spAutoFit/>
          </a:bodyPr>
          <a:lstStyle/>
          <a:p>
            <a:r>
              <a:rPr lang="ja-JP" altLang="en-US" dirty="0"/>
              <a:t>Ｑ．宣誓にはお金がかかりますか？</a:t>
            </a:r>
            <a:endParaRPr kumimoji="1" lang="ja-JP" altLang="en-US" dirty="0"/>
          </a:p>
        </p:txBody>
      </p:sp>
      <p:sp>
        <p:nvSpPr>
          <p:cNvPr id="6" name="テキスト ボックス 5">
            <a:extLst>
              <a:ext uri="{FF2B5EF4-FFF2-40B4-BE49-F238E27FC236}">
                <a16:creationId xmlns:a16="http://schemas.microsoft.com/office/drawing/2014/main" id="{9AA0597A-21CA-6863-D49B-87A6AFBC00BE}"/>
              </a:ext>
            </a:extLst>
          </p:cNvPr>
          <p:cNvSpPr txBox="1"/>
          <p:nvPr/>
        </p:nvSpPr>
        <p:spPr>
          <a:xfrm>
            <a:off x="1089891" y="1763115"/>
            <a:ext cx="10002545" cy="1754326"/>
          </a:xfrm>
          <a:prstGeom prst="rect">
            <a:avLst/>
          </a:prstGeom>
          <a:noFill/>
        </p:spPr>
        <p:txBody>
          <a:bodyPr wrap="square" rtlCol="0">
            <a:spAutoFit/>
          </a:bodyPr>
          <a:lstStyle/>
          <a:p>
            <a:r>
              <a:rPr lang="ja-JP" altLang="en-US" dirty="0"/>
              <a:t>Ａ．必要書類である「住民票の写し」、「戸籍抄本」などの取得にかかるお金は自己負担です。</a:t>
            </a:r>
            <a:endParaRPr lang="en-US" altLang="ja-JP" dirty="0"/>
          </a:p>
          <a:p>
            <a:endParaRPr lang="en-US" altLang="ja-JP" dirty="0"/>
          </a:p>
          <a:p>
            <a:r>
              <a:rPr lang="ja-JP" altLang="en-US" dirty="0"/>
              <a:t>　</a:t>
            </a:r>
            <a:r>
              <a:rPr lang="en-US" altLang="ja-JP" dirty="0"/>
              <a:t>※</a:t>
            </a:r>
            <a:r>
              <a:rPr lang="ja-JP" altLang="en-US" dirty="0"/>
              <a:t>参考額： 住民票の写し（１点） ３００円 ＋ 戸籍抄本（１点） ４５０円 ＝ 計７５０円</a:t>
            </a:r>
            <a:endParaRPr lang="en-US" altLang="ja-JP" dirty="0"/>
          </a:p>
          <a:p>
            <a:r>
              <a:rPr lang="ja-JP" altLang="en-US" dirty="0"/>
              <a:t>　　　　　　２人分の書類が必要なため、 ７５０円 </a:t>
            </a:r>
            <a:r>
              <a:rPr lang="en-US" altLang="ja-JP" dirty="0"/>
              <a:t>× </a:t>
            </a:r>
            <a:r>
              <a:rPr lang="ja-JP" altLang="en-US" dirty="0"/>
              <a:t>２人 ＝ </a:t>
            </a:r>
            <a:r>
              <a:rPr lang="ja-JP" altLang="en-US" u="sng" dirty="0"/>
              <a:t>１，５００円</a:t>
            </a:r>
          </a:p>
          <a:p>
            <a:endParaRPr lang="en-US" altLang="ja-JP" dirty="0"/>
          </a:p>
          <a:p>
            <a:r>
              <a:rPr lang="ja-JP" altLang="en-US" dirty="0"/>
              <a:t>　ただし、それ以外にはお金はかかりません。</a:t>
            </a:r>
            <a:endParaRPr kumimoji="1" lang="en-US" altLang="ja-JP" dirty="0"/>
          </a:p>
        </p:txBody>
      </p:sp>
      <p:cxnSp>
        <p:nvCxnSpPr>
          <p:cNvPr id="9" name="直線コネクタ 8">
            <a:extLst>
              <a:ext uri="{FF2B5EF4-FFF2-40B4-BE49-F238E27FC236}">
                <a16:creationId xmlns:a16="http://schemas.microsoft.com/office/drawing/2014/main" id="{D235A3EE-8C64-8D80-00DF-AF6652D3E021}"/>
              </a:ext>
            </a:extLst>
          </p:cNvPr>
          <p:cNvCxnSpPr>
            <a:cxnSpLocks/>
          </p:cNvCxnSpPr>
          <p:nvPr/>
        </p:nvCxnSpPr>
        <p:spPr>
          <a:xfrm>
            <a:off x="1228436" y="1506627"/>
            <a:ext cx="9864000" cy="0"/>
          </a:xfrm>
          <a:prstGeom prst="line">
            <a:avLst/>
          </a:prstGeom>
          <a:ln w="57150">
            <a:gradFill flip="none" rotWithShape="1">
              <a:gsLst>
                <a:gs pos="80000">
                  <a:srgbClr val="6DD9FF"/>
                </a:gs>
                <a:gs pos="60000">
                  <a:srgbClr val="A4D76B"/>
                </a:gs>
                <a:gs pos="40000">
                  <a:srgbClr val="FFFF53"/>
                </a:gs>
                <a:gs pos="20000">
                  <a:srgbClr val="FFC000"/>
                </a:gs>
                <a:gs pos="0">
                  <a:srgbClr val="FF99CC"/>
                </a:gs>
                <a:gs pos="100000">
                  <a:srgbClr val="9C5BC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6FE13533-EA58-003B-100C-C2B40CD95F60}"/>
              </a:ext>
            </a:extLst>
          </p:cNvPr>
          <p:cNvSpPr txBox="1"/>
          <p:nvPr/>
        </p:nvSpPr>
        <p:spPr>
          <a:xfrm>
            <a:off x="1089890" y="3756896"/>
            <a:ext cx="8303491" cy="369332"/>
          </a:xfrm>
          <a:prstGeom prst="rect">
            <a:avLst/>
          </a:prstGeom>
          <a:noFill/>
        </p:spPr>
        <p:txBody>
          <a:bodyPr wrap="square" rtlCol="0">
            <a:spAutoFit/>
          </a:bodyPr>
          <a:lstStyle/>
          <a:p>
            <a:r>
              <a:rPr lang="ja-JP" altLang="en-US" dirty="0"/>
              <a:t>Ｑ．子と同居していないとファミリーシップの宣誓はできませんか？</a:t>
            </a:r>
            <a:endParaRPr kumimoji="1" lang="ja-JP" altLang="en-US" dirty="0"/>
          </a:p>
        </p:txBody>
      </p:sp>
      <p:sp>
        <p:nvSpPr>
          <p:cNvPr id="13" name="テキスト ボックス 12">
            <a:extLst>
              <a:ext uri="{FF2B5EF4-FFF2-40B4-BE49-F238E27FC236}">
                <a16:creationId xmlns:a16="http://schemas.microsoft.com/office/drawing/2014/main" id="{538DD6AD-58C5-23BE-3467-210FC44DAEDC}"/>
              </a:ext>
            </a:extLst>
          </p:cNvPr>
          <p:cNvSpPr txBox="1"/>
          <p:nvPr/>
        </p:nvSpPr>
        <p:spPr>
          <a:xfrm>
            <a:off x="1089891" y="4382716"/>
            <a:ext cx="10002545" cy="1477328"/>
          </a:xfrm>
          <a:prstGeom prst="rect">
            <a:avLst/>
          </a:prstGeom>
          <a:noFill/>
        </p:spPr>
        <p:txBody>
          <a:bodyPr wrap="square" rtlCol="0">
            <a:spAutoFit/>
          </a:bodyPr>
          <a:lstStyle/>
          <a:p>
            <a:r>
              <a:rPr lang="ja-JP" altLang="en-US" dirty="0"/>
              <a:t>Ａ．できます。</a:t>
            </a:r>
            <a:endParaRPr lang="en-US" altLang="ja-JP" dirty="0"/>
          </a:p>
          <a:p>
            <a:endParaRPr lang="en-US" altLang="ja-JP" dirty="0"/>
          </a:p>
          <a:p>
            <a:r>
              <a:rPr lang="ja-JP" altLang="en-US" dirty="0"/>
              <a:t>　単身赴任など、離れて暮らしている場合でも、子どもの生活費や学費を継続的に負担しているなど、生計を一にしている場合は可能です。</a:t>
            </a:r>
            <a:endParaRPr lang="en-US" altLang="ja-JP" dirty="0"/>
          </a:p>
          <a:p>
            <a:r>
              <a:rPr lang="ja-JP" altLang="en-US" dirty="0"/>
              <a:t>　ただし、事実確認のための書類提出を求める場合がありますので、事前にご相談ください。</a:t>
            </a:r>
            <a:endParaRPr kumimoji="1" lang="en-US" altLang="ja-JP" dirty="0"/>
          </a:p>
        </p:txBody>
      </p:sp>
      <p:cxnSp>
        <p:nvCxnSpPr>
          <p:cNvPr id="14" name="直線コネクタ 13">
            <a:extLst>
              <a:ext uri="{FF2B5EF4-FFF2-40B4-BE49-F238E27FC236}">
                <a16:creationId xmlns:a16="http://schemas.microsoft.com/office/drawing/2014/main" id="{CC502949-8A45-9B19-B39D-0651AE408D04}"/>
              </a:ext>
            </a:extLst>
          </p:cNvPr>
          <p:cNvCxnSpPr>
            <a:cxnSpLocks/>
          </p:cNvCxnSpPr>
          <p:nvPr/>
        </p:nvCxnSpPr>
        <p:spPr>
          <a:xfrm>
            <a:off x="1228436" y="4126228"/>
            <a:ext cx="9864000" cy="0"/>
          </a:xfrm>
          <a:prstGeom prst="line">
            <a:avLst/>
          </a:prstGeom>
          <a:ln w="57150">
            <a:gradFill flip="none" rotWithShape="1">
              <a:gsLst>
                <a:gs pos="80000">
                  <a:srgbClr val="6DD9FF"/>
                </a:gs>
                <a:gs pos="60000">
                  <a:srgbClr val="A4D76B"/>
                </a:gs>
                <a:gs pos="40000">
                  <a:srgbClr val="FFFF53"/>
                </a:gs>
                <a:gs pos="20000">
                  <a:srgbClr val="FFC000"/>
                </a:gs>
                <a:gs pos="0">
                  <a:srgbClr val="FF99CC"/>
                </a:gs>
                <a:gs pos="100000">
                  <a:srgbClr val="9C5BC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6284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　制度にまつわるＱ＆Ａ</a:t>
            </a:r>
            <a:endParaRPr lang="en-US" altLang="ja-JP" sz="2800" dirty="0">
              <a:latin typeface="HGSｺﾞｼｯｸM" panose="020B0600000000000000" pitchFamily="50" charset="-128"/>
              <a:ea typeface="HGSｺﾞｼｯｸM" panose="020B0600000000000000" pitchFamily="50" charset="-128"/>
            </a:endParaRPr>
          </a:p>
        </p:txBody>
      </p:sp>
      <p:sp>
        <p:nvSpPr>
          <p:cNvPr id="7" name="スライド番号プレースホルダー 6">
            <a:extLst>
              <a:ext uri="{FF2B5EF4-FFF2-40B4-BE49-F238E27FC236}">
                <a16:creationId xmlns:a16="http://schemas.microsoft.com/office/drawing/2014/main" id="{8CD7BBCC-943B-3C6A-3475-EA3DB235A4BC}"/>
              </a:ext>
            </a:extLst>
          </p:cNvPr>
          <p:cNvSpPr>
            <a:spLocks noGrp="1"/>
          </p:cNvSpPr>
          <p:nvPr>
            <p:ph type="sldNum" sz="quarter" idx="12"/>
          </p:nvPr>
        </p:nvSpPr>
        <p:spPr/>
        <p:txBody>
          <a:bodyPr/>
          <a:lstStyle/>
          <a:p>
            <a:r>
              <a:rPr kumimoji="1" lang="en-US" altLang="ja-JP" dirty="0"/>
              <a:t>15</a:t>
            </a:r>
            <a:endParaRPr kumimoji="1" lang="ja-JP" altLang="en-US" dirty="0"/>
          </a:p>
        </p:txBody>
      </p:sp>
      <p:sp>
        <p:nvSpPr>
          <p:cNvPr id="4" name="テキスト ボックス 3">
            <a:extLst>
              <a:ext uri="{FF2B5EF4-FFF2-40B4-BE49-F238E27FC236}">
                <a16:creationId xmlns:a16="http://schemas.microsoft.com/office/drawing/2014/main" id="{EF0FE054-B2FC-7352-540D-EBE9E610AA28}"/>
              </a:ext>
            </a:extLst>
          </p:cNvPr>
          <p:cNvSpPr txBox="1"/>
          <p:nvPr/>
        </p:nvSpPr>
        <p:spPr>
          <a:xfrm>
            <a:off x="1089891" y="1137295"/>
            <a:ext cx="6696364" cy="369332"/>
          </a:xfrm>
          <a:prstGeom prst="rect">
            <a:avLst/>
          </a:prstGeom>
          <a:noFill/>
        </p:spPr>
        <p:txBody>
          <a:bodyPr wrap="square" rtlCol="0">
            <a:spAutoFit/>
          </a:bodyPr>
          <a:lstStyle/>
          <a:p>
            <a:r>
              <a:rPr lang="ja-JP" altLang="en-US" dirty="0"/>
              <a:t>Ｑ．本制度は結婚とは違うものなのですか？</a:t>
            </a:r>
            <a:endParaRPr kumimoji="1" lang="ja-JP" altLang="en-US" dirty="0"/>
          </a:p>
        </p:txBody>
      </p:sp>
      <p:sp>
        <p:nvSpPr>
          <p:cNvPr id="6" name="テキスト ボックス 5">
            <a:extLst>
              <a:ext uri="{FF2B5EF4-FFF2-40B4-BE49-F238E27FC236}">
                <a16:creationId xmlns:a16="http://schemas.microsoft.com/office/drawing/2014/main" id="{9AA0597A-21CA-6863-D49B-87A6AFBC00BE}"/>
              </a:ext>
            </a:extLst>
          </p:cNvPr>
          <p:cNvSpPr txBox="1"/>
          <p:nvPr/>
        </p:nvSpPr>
        <p:spPr>
          <a:xfrm>
            <a:off x="1089892" y="1696003"/>
            <a:ext cx="10142968" cy="1477328"/>
          </a:xfrm>
          <a:prstGeom prst="rect">
            <a:avLst/>
          </a:prstGeom>
          <a:noFill/>
        </p:spPr>
        <p:txBody>
          <a:bodyPr wrap="square" rtlCol="0">
            <a:spAutoFit/>
          </a:bodyPr>
          <a:lstStyle/>
          <a:p>
            <a:r>
              <a:rPr lang="ja-JP" altLang="en-US" dirty="0"/>
              <a:t>Ａ．違います。</a:t>
            </a:r>
            <a:endParaRPr lang="en-US" altLang="ja-JP" dirty="0"/>
          </a:p>
          <a:p>
            <a:endParaRPr lang="en-US" altLang="ja-JP" dirty="0"/>
          </a:p>
          <a:p>
            <a:r>
              <a:rPr lang="ja-JP" altLang="en-US" dirty="0"/>
              <a:t>　本制度は市が独自に要綱により実施するものであるため、法律に基づき行われる「結婚」とは異なり法的効力がありません。従って、結婚の場合は相続や財産上の権利や扶養の義務等が発生しますが、本制度の場合は発生しないのです。</a:t>
            </a:r>
            <a:endParaRPr lang="en-US" altLang="ja-JP" dirty="0"/>
          </a:p>
        </p:txBody>
      </p:sp>
      <p:cxnSp>
        <p:nvCxnSpPr>
          <p:cNvPr id="9" name="直線コネクタ 8">
            <a:extLst>
              <a:ext uri="{FF2B5EF4-FFF2-40B4-BE49-F238E27FC236}">
                <a16:creationId xmlns:a16="http://schemas.microsoft.com/office/drawing/2014/main" id="{D235A3EE-8C64-8D80-00DF-AF6652D3E021}"/>
              </a:ext>
            </a:extLst>
          </p:cNvPr>
          <p:cNvCxnSpPr>
            <a:cxnSpLocks/>
          </p:cNvCxnSpPr>
          <p:nvPr/>
        </p:nvCxnSpPr>
        <p:spPr>
          <a:xfrm>
            <a:off x="1228436" y="1506627"/>
            <a:ext cx="9864000" cy="0"/>
          </a:xfrm>
          <a:prstGeom prst="line">
            <a:avLst/>
          </a:prstGeom>
          <a:ln w="57150">
            <a:gradFill flip="none" rotWithShape="1">
              <a:gsLst>
                <a:gs pos="80000">
                  <a:srgbClr val="6DD9FF"/>
                </a:gs>
                <a:gs pos="60000">
                  <a:srgbClr val="A4D76B"/>
                </a:gs>
                <a:gs pos="40000">
                  <a:srgbClr val="FFFF53"/>
                </a:gs>
                <a:gs pos="20000">
                  <a:srgbClr val="FFC000"/>
                </a:gs>
                <a:gs pos="0">
                  <a:srgbClr val="FF99CC"/>
                </a:gs>
                <a:gs pos="100000">
                  <a:srgbClr val="9C5BC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6FE13533-EA58-003B-100C-C2B40CD95F60}"/>
              </a:ext>
            </a:extLst>
          </p:cNvPr>
          <p:cNvSpPr txBox="1"/>
          <p:nvPr/>
        </p:nvSpPr>
        <p:spPr>
          <a:xfrm>
            <a:off x="1089890" y="3354224"/>
            <a:ext cx="8303491" cy="369332"/>
          </a:xfrm>
          <a:prstGeom prst="rect">
            <a:avLst/>
          </a:prstGeom>
          <a:noFill/>
        </p:spPr>
        <p:txBody>
          <a:bodyPr wrap="square" rtlCol="0">
            <a:spAutoFit/>
          </a:bodyPr>
          <a:lstStyle/>
          <a:p>
            <a:r>
              <a:rPr lang="ja-JP" altLang="en-US" dirty="0"/>
              <a:t>Ｑ．法的効力がないのに、なぜ本制度が必要なのでしょうか？</a:t>
            </a:r>
            <a:endParaRPr kumimoji="1" lang="ja-JP" altLang="en-US" dirty="0"/>
          </a:p>
        </p:txBody>
      </p:sp>
      <p:sp>
        <p:nvSpPr>
          <p:cNvPr id="13" name="テキスト ボックス 12">
            <a:extLst>
              <a:ext uri="{FF2B5EF4-FFF2-40B4-BE49-F238E27FC236}">
                <a16:creationId xmlns:a16="http://schemas.microsoft.com/office/drawing/2014/main" id="{538DD6AD-58C5-23BE-3467-210FC44DAEDC}"/>
              </a:ext>
            </a:extLst>
          </p:cNvPr>
          <p:cNvSpPr txBox="1"/>
          <p:nvPr/>
        </p:nvSpPr>
        <p:spPr>
          <a:xfrm>
            <a:off x="1089891" y="3915502"/>
            <a:ext cx="10142968" cy="2492990"/>
          </a:xfrm>
          <a:prstGeom prst="rect">
            <a:avLst/>
          </a:prstGeom>
          <a:noFill/>
        </p:spPr>
        <p:txBody>
          <a:bodyPr wrap="square" rtlCol="0">
            <a:spAutoFit/>
          </a:bodyPr>
          <a:lstStyle/>
          <a:p>
            <a:r>
              <a:rPr lang="ja-JP" altLang="en-US" dirty="0"/>
              <a:t>Ａ．法的効力の有無と、本制度の必要性は別の問題だからです。</a:t>
            </a:r>
            <a:endParaRPr lang="en-US" altLang="ja-JP" dirty="0"/>
          </a:p>
          <a:p>
            <a:endParaRPr kumimoji="1" lang="en-US" altLang="ja-JP" dirty="0"/>
          </a:p>
          <a:p>
            <a:r>
              <a:rPr kumimoji="1" lang="ja-JP" altLang="en-US" dirty="0"/>
              <a:t>　</a:t>
            </a:r>
            <a:r>
              <a:rPr kumimoji="1" lang="ja-JP" altLang="en-US" sz="1700" dirty="0"/>
              <a:t>私たちの社会には、性的マイノリティに対する多くの制度的・慣習的な差別が存在します。</a:t>
            </a:r>
            <a:endParaRPr kumimoji="1" lang="en-US" altLang="ja-JP" sz="1700" dirty="0"/>
          </a:p>
          <a:p>
            <a:r>
              <a:rPr lang="ja-JP" altLang="en-US" sz="1700" dirty="0"/>
              <a:t>　</a:t>
            </a:r>
            <a:r>
              <a:rPr kumimoji="1" lang="ja-JP" altLang="en-US" sz="1700" dirty="0"/>
              <a:t>これらの差別を解消していくには、差別を生み出し維持する制度や慣習を改める必要があります。</a:t>
            </a:r>
            <a:endParaRPr kumimoji="1" lang="en-US" altLang="ja-JP" sz="1700" dirty="0"/>
          </a:p>
          <a:p>
            <a:r>
              <a:rPr lang="ja-JP" altLang="en-US" sz="1700" dirty="0"/>
              <a:t>　そのため市は本制度を制定し、多くの困難を乗り越えてパートナーとなった方々に対する公正な行政サービスの提供に努めることで、性的マイノリティに対する差別の解消を推進することにしました。</a:t>
            </a:r>
            <a:endParaRPr lang="en-US" altLang="ja-JP" sz="1700" dirty="0"/>
          </a:p>
          <a:p>
            <a:r>
              <a:rPr lang="ja-JP" altLang="en-US" sz="1700" dirty="0"/>
              <a:t>　また、民間事業者や関係団体に対して同制度の周知・啓発を行うことで性的マイノリティに対する理解を促進し、本制度が広く市内で活用されるようになることは、とても重要です。</a:t>
            </a:r>
            <a:endParaRPr lang="en-US" altLang="ja-JP" sz="1700" dirty="0"/>
          </a:p>
          <a:p>
            <a:r>
              <a:rPr lang="ja-JP" altLang="en-US" sz="1700" dirty="0"/>
              <a:t>　本制度は、誰もが暮らしやすい、全ての人の人権が尊重された社会の実現に必要不可欠なものです。</a:t>
            </a:r>
          </a:p>
        </p:txBody>
      </p:sp>
      <p:cxnSp>
        <p:nvCxnSpPr>
          <p:cNvPr id="14" name="直線コネクタ 13">
            <a:extLst>
              <a:ext uri="{FF2B5EF4-FFF2-40B4-BE49-F238E27FC236}">
                <a16:creationId xmlns:a16="http://schemas.microsoft.com/office/drawing/2014/main" id="{CC502949-8A45-9B19-B39D-0651AE408D04}"/>
              </a:ext>
            </a:extLst>
          </p:cNvPr>
          <p:cNvCxnSpPr>
            <a:cxnSpLocks/>
          </p:cNvCxnSpPr>
          <p:nvPr/>
        </p:nvCxnSpPr>
        <p:spPr>
          <a:xfrm>
            <a:off x="1228436" y="3723556"/>
            <a:ext cx="9864000" cy="0"/>
          </a:xfrm>
          <a:prstGeom prst="line">
            <a:avLst/>
          </a:prstGeom>
          <a:ln w="57150">
            <a:gradFill flip="none" rotWithShape="1">
              <a:gsLst>
                <a:gs pos="80000">
                  <a:srgbClr val="6DD9FF"/>
                </a:gs>
                <a:gs pos="60000">
                  <a:srgbClr val="A4D76B"/>
                </a:gs>
                <a:gs pos="40000">
                  <a:srgbClr val="FFFF53"/>
                </a:gs>
                <a:gs pos="20000">
                  <a:srgbClr val="FFC000"/>
                </a:gs>
                <a:gs pos="0">
                  <a:srgbClr val="FF99CC"/>
                </a:gs>
                <a:gs pos="100000">
                  <a:srgbClr val="9C5BC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3441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06B1415-F210-B984-FE57-9AAE6A21439B}"/>
              </a:ext>
            </a:extLst>
          </p:cNvPr>
          <p:cNvSpPr>
            <a:spLocks noGrp="1"/>
          </p:cNvSpPr>
          <p:nvPr>
            <p:ph type="sldNum" sz="quarter" idx="12"/>
          </p:nvPr>
        </p:nvSpPr>
        <p:spPr/>
        <p:txBody>
          <a:bodyPr/>
          <a:lstStyle/>
          <a:p>
            <a:r>
              <a:rPr kumimoji="1" lang="en-US" altLang="ja-JP" dirty="0"/>
              <a:t>16</a:t>
            </a:r>
            <a:endParaRPr kumimoji="1" lang="ja-JP" altLang="en-US" dirty="0"/>
          </a:p>
        </p:txBody>
      </p:sp>
      <p:sp>
        <p:nvSpPr>
          <p:cNvPr id="3" name="テキスト ボックス 2">
            <a:extLst>
              <a:ext uri="{FF2B5EF4-FFF2-40B4-BE49-F238E27FC236}">
                <a16:creationId xmlns:a16="http://schemas.microsoft.com/office/drawing/2014/main" id="{65528E30-FD26-7C2C-3A38-DF5F367095B5}"/>
              </a:ext>
            </a:extLst>
          </p:cNvPr>
          <p:cNvSpPr txBox="1"/>
          <p:nvPr/>
        </p:nvSpPr>
        <p:spPr>
          <a:xfrm>
            <a:off x="380952" y="1412494"/>
            <a:ext cx="10658960" cy="707886"/>
          </a:xfrm>
          <a:prstGeom prst="rect">
            <a:avLst/>
          </a:prstGeom>
          <a:noFill/>
        </p:spPr>
        <p:txBody>
          <a:bodyPr wrap="square" rtlCol="0">
            <a:spAutoFit/>
          </a:bodyPr>
          <a:lstStyle/>
          <a:p>
            <a:r>
              <a:rPr lang="en-US" altLang="ja-JP" sz="4000" dirty="0">
                <a:latin typeface="HGｺﾞｼｯｸE" panose="020B0909000000000000" pitchFamily="49" charset="-128"/>
                <a:ea typeface="HGｺﾞｼｯｸE" panose="020B0909000000000000" pitchFamily="49" charset="-128"/>
              </a:rPr>
              <a:t>【</a:t>
            </a:r>
            <a:r>
              <a:rPr lang="ja-JP" altLang="en-US" sz="4000" dirty="0">
                <a:latin typeface="HGｺﾞｼｯｸE" panose="020B0909000000000000" pitchFamily="49" charset="-128"/>
                <a:ea typeface="HGｺﾞｼｯｸE" panose="020B0909000000000000" pitchFamily="49" charset="-128"/>
              </a:rPr>
              <a:t>大分県：ＬＧＢＴ等に関する相談窓口</a:t>
            </a:r>
            <a:r>
              <a:rPr lang="en-US" altLang="ja-JP" sz="4000" dirty="0">
                <a:latin typeface="HGｺﾞｼｯｸE" panose="020B0909000000000000" pitchFamily="49" charset="-128"/>
                <a:ea typeface="HGｺﾞｼｯｸE" panose="020B0909000000000000" pitchFamily="49" charset="-128"/>
              </a:rPr>
              <a:t>】</a:t>
            </a:r>
            <a:endParaRPr kumimoji="1" lang="ja-JP" altLang="en-US" sz="4000" dirty="0">
              <a:latin typeface="HGｺﾞｼｯｸE" panose="020B0909000000000000" pitchFamily="49" charset="-128"/>
              <a:ea typeface="HGｺﾞｼｯｸE" panose="020B0909000000000000" pitchFamily="49" charset="-128"/>
            </a:endParaRPr>
          </a:p>
        </p:txBody>
      </p:sp>
      <p:sp>
        <p:nvSpPr>
          <p:cNvPr id="5" name="テキスト ボックス 4">
            <a:extLst>
              <a:ext uri="{FF2B5EF4-FFF2-40B4-BE49-F238E27FC236}">
                <a16:creationId xmlns:a16="http://schemas.microsoft.com/office/drawing/2014/main" id="{6C3BDDC6-8A45-56B7-2BDD-0D8CDCC3512D}"/>
              </a:ext>
            </a:extLst>
          </p:cNvPr>
          <p:cNvSpPr txBox="1"/>
          <p:nvPr/>
        </p:nvSpPr>
        <p:spPr>
          <a:xfrm>
            <a:off x="979371" y="2189017"/>
            <a:ext cx="10530324" cy="923330"/>
          </a:xfrm>
          <a:prstGeom prst="rect">
            <a:avLst/>
          </a:prstGeom>
          <a:noFill/>
        </p:spPr>
        <p:txBody>
          <a:bodyPr wrap="square" rtlCol="0">
            <a:spAutoFit/>
          </a:bodyPr>
          <a:lstStyle/>
          <a:p>
            <a:r>
              <a:rPr lang="en-US" altLang="ja-JP" sz="5400" dirty="0">
                <a:latin typeface="ＭＳ ゴシック" panose="020B0609070205080204" pitchFamily="49" charset="-128"/>
                <a:ea typeface="ＭＳ ゴシック" panose="020B0609070205080204" pitchFamily="49" charset="-128"/>
              </a:rPr>
              <a:t>TEL:070-4793-4407</a:t>
            </a:r>
            <a:r>
              <a:rPr lang="ja-JP" altLang="en-US" sz="5400" dirty="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開設日時</a:t>
            </a:r>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毎週水曜日・金曜日</a:t>
            </a:r>
            <a:r>
              <a:rPr lang="en-US" altLang="ja-JP" sz="1400" dirty="0">
                <a:latin typeface="ＭＳ ゴシック" panose="020B0609070205080204" pitchFamily="49" charset="-128"/>
                <a:ea typeface="ＭＳ ゴシック" panose="020B0609070205080204" pitchFamily="49" charset="-128"/>
              </a:rPr>
              <a:t>19:00</a:t>
            </a: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22:00)</a:t>
            </a:r>
          </a:p>
        </p:txBody>
      </p:sp>
      <p:sp>
        <p:nvSpPr>
          <p:cNvPr id="6" name="テキスト ボックス 5">
            <a:extLst>
              <a:ext uri="{FF2B5EF4-FFF2-40B4-BE49-F238E27FC236}">
                <a16:creationId xmlns:a16="http://schemas.microsoft.com/office/drawing/2014/main" id="{2DA698C1-1089-F6D8-159D-E07FE9EB2F2C}"/>
              </a:ext>
            </a:extLst>
          </p:cNvPr>
          <p:cNvSpPr txBox="1"/>
          <p:nvPr/>
        </p:nvSpPr>
        <p:spPr>
          <a:xfrm>
            <a:off x="245127" y="273566"/>
            <a:ext cx="8451437" cy="707886"/>
          </a:xfrm>
          <a:prstGeom prst="rect">
            <a:avLst/>
          </a:prstGeom>
          <a:noFill/>
        </p:spPr>
        <p:txBody>
          <a:bodyPr wrap="square" rtlCol="0">
            <a:spAutoFit/>
          </a:bodyPr>
          <a:lstStyle/>
          <a:p>
            <a:r>
              <a:rPr lang="en-US" altLang="ja-JP" sz="4000" dirty="0">
                <a:latin typeface="HGｺﾞｼｯｸE" panose="020B0909000000000000" pitchFamily="49" charset="-128"/>
                <a:ea typeface="HGｺﾞｼｯｸE" panose="020B0909000000000000" pitchFamily="49" charset="-128"/>
              </a:rPr>
              <a:t>【</a:t>
            </a:r>
            <a:r>
              <a:rPr lang="ja-JP" altLang="en-US" sz="4000" dirty="0">
                <a:latin typeface="HGｺﾞｼｯｸE" panose="020B0909000000000000" pitchFamily="49" charset="-128"/>
                <a:ea typeface="HGｺﾞｼｯｸE" panose="020B0909000000000000" pitchFamily="49" charset="-128"/>
              </a:rPr>
              <a:t>相談窓口一覧</a:t>
            </a:r>
            <a:r>
              <a:rPr lang="en-US" altLang="ja-JP" sz="4000" dirty="0">
                <a:latin typeface="HGｺﾞｼｯｸE" panose="020B0909000000000000" pitchFamily="49" charset="-128"/>
                <a:ea typeface="HGｺﾞｼｯｸE" panose="020B0909000000000000" pitchFamily="49" charset="-128"/>
              </a:rPr>
              <a:t>】</a:t>
            </a:r>
            <a:endParaRPr lang="en-US" altLang="ja-JP" sz="4000" dirty="0">
              <a:latin typeface="HGｺﾞｼｯｸM" panose="020B0609000000000000" pitchFamily="49" charset="-128"/>
              <a:ea typeface="HGｺﾞｼｯｸM" panose="020B0609000000000000" pitchFamily="49" charset="-128"/>
            </a:endParaRPr>
          </a:p>
        </p:txBody>
      </p:sp>
      <p:sp>
        <p:nvSpPr>
          <p:cNvPr id="7" name="テキスト ボックス 6">
            <a:extLst>
              <a:ext uri="{FF2B5EF4-FFF2-40B4-BE49-F238E27FC236}">
                <a16:creationId xmlns:a16="http://schemas.microsoft.com/office/drawing/2014/main" id="{E3F48B84-8EB9-5E43-7C53-1BBAFAA8D2CD}"/>
              </a:ext>
            </a:extLst>
          </p:cNvPr>
          <p:cNvSpPr txBox="1"/>
          <p:nvPr/>
        </p:nvSpPr>
        <p:spPr>
          <a:xfrm>
            <a:off x="380952" y="4344411"/>
            <a:ext cx="7128592" cy="707886"/>
          </a:xfrm>
          <a:prstGeom prst="rect">
            <a:avLst/>
          </a:prstGeom>
          <a:noFill/>
        </p:spPr>
        <p:txBody>
          <a:bodyPr wrap="square" rtlCol="0">
            <a:spAutoFit/>
          </a:bodyPr>
          <a:lstStyle/>
          <a:p>
            <a:r>
              <a:rPr lang="en-US" altLang="ja-JP" sz="4000" dirty="0">
                <a:latin typeface="HGｺﾞｼｯｸE" panose="020B0909000000000000" pitchFamily="49" charset="-128"/>
                <a:ea typeface="HGｺﾞｼｯｸE" panose="020B0909000000000000" pitchFamily="49" charset="-128"/>
              </a:rPr>
              <a:t>【</a:t>
            </a:r>
            <a:r>
              <a:rPr lang="ja-JP" altLang="en-US" sz="4000" dirty="0">
                <a:latin typeface="HGｺﾞｼｯｸE" panose="020B0909000000000000" pitchFamily="49" charset="-128"/>
                <a:ea typeface="HGｺﾞｼｯｸE" panose="020B0909000000000000" pitchFamily="49" charset="-128"/>
              </a:rPr>
              <a:t>法務局の電話相談</a:t>
            </a:r>
            <a:r>
              <a:rPr lang="en-US" altLang="ja-JP" sz="4000" dirty="0">
                <a:latin typeface="HGｺﾞｼｯｸE" panose="020B0909000000000000" pitchFamily="49" charset="-128"/>
                <a:ea typeface="HGｺﾞｼｯｸE" panose="020B0909000000000000" pitchFamily="49" charset="-128"/>
              </a:rPr>
              <a:t>】</a:t>
            </a:r>
            <a:endParaRPr kumimoji="1" lang="ja-JP" altLang="en-US" sz="4000" dirty="0">
              <a:latin typeface="HGｺﾞｼｯｸE" panose="020B0909000000000000" pitchFamily="49" charset="-128"/>
              <a:ea typeface="HGｺﾞｼｯｸE" panose="020B0909000000000000" pitchFamily="49" charset="-128"/>
            </a:endParaRPr>
          </a:p>
        </p:txBody>
      </p:sp>
      <p:sp>
        <p:nvSpPr>
          <p:cNvPr id="8" name="テキスト ボックス 7">
            <a:extLst>
              <a:ext uri="{FF2B5EF4-FFF2-40B4-BE49-F238E27FC236}">
                <a16:creationId xmlns:a16="http://schemas.microsoft.com/office/drawing/2014/main" id="{186A6493-6895-F970-940E-8ECF21B6B74B}"/>
              </a:ext>
            </a:extLst>
          </p:cNvPr>
          <p:cNvSpPr txBox="1"/>
          <p:nvPr/>
        </p:nvSpPr>
        <p:spPr>
          <a:xfrm>
            <a:off x="5710432" y="4248100"/>
            <a:ext cx="2986133" cy="923330"/>
          </a:xfrm>
          <a:prstGeom prst="rect">
            <a:avLst/>
          </a:prstGeom>
          <a:noFill/>
        </p:spPr>
        <p:txBody>
          <a:bodyPr wrap="square" rtlCol="0">
            <a:spAutoFit/>
          </a:bodyPr>
          <a:lstStyle/>
          <a:p>
            <a:r>
              <a:rPr lang="en-US" altLang="ja-JP" sz="5400" dirty="0">
                <a:latin typeface="ＭＳ ゴシック" panose="020B0609070205080204" pitchFamily="49" charset="-128"/>
                <a:ea typeface="ＭＳ ゴシック" panose="020B0609070205080204" pitchFamily="49" charset="-128"/>
              </a:rPr>
              <a:t>32-0508</a:t>
            </a:r>
            <a:endParaRPr kumimoji="1" lang="ja-JP" altLang="en-US" sz="54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4629400F-3EBD-A74A-E300-A895755CDFC8}"/>
              </a:ext>
            </a:extLst>
          </p:cNvPr>
          <p:cNvSpPr txBox="1"/>
          <p:nvPr/>
        </p:nvSpPr>
        <p:spPr>
          <a:xfrm>
            <a:off x="1037243" y="3112347"/>
            <a:ext cx="9437614" cy="769441"/>
          </a:xfrm>
          <a:prstGeom prst="rect">
            <a:avLst/>
          </a:prstGeom>
          <a:noFill/>
        </p:spPr>
        <p:txBody>
          <a:bodyPr wrap="square" rtlCol="0">
            <a:spAutoFit/>
          </a:bodyPr>
          <a:lstStyle/>
          <a:p>
            <a:r>
              <a:rPr lang="en-US" altLang="ja-JP" sz="4400" dirty="0">
                <a:latin typeface="ＭＳ ゴシック" panose="020B0609070205080204" pitchFamily="49" charset="-128"/>
                <a:ea typeface="ＭＳ ゴシック" panose="020B0609070205080204" pitchFamily="49" charset="-128"/>
              </a:rPr>
              <a:t>MAIL:madoguchi-oita13710</a:t>
            </a:r>
            <a:r>
              <a:rPr lang="ja-JP" altLang="en-US" sz="4400" dirty="0">
                <a:latin typeface="ＭＳ ゴシック" panose="020B0609070205080204" pitchFamily="49" charset="-128"/>
                <a:ea typeface="ＭＳ ゴシック" panose="020B0609070205080204" pitchFamily="49" charset="-128"/>
              </a:rPr>
              <a:t>＠</a:t>
            </a:r>
            <a:r>
              <a:rPr lang="en-US" altLang="ja-JP" sz="4400" dirty="0">
                <a:latin typeface="ＭＳ ゴシック" panose="020B0609070205080204" pitchFamily="49" charset="-128"/>
                <a:ea typeface="ＭＳ ゴシック" panose="020B0609070205080204" pitchFamily="49" charset="-128"/>
              </a:rPr>
              <a:t>au.com</a:t>
            </a:r>
            <a:endParaRPr kumimoji="1" lang="ja-JP" altLang="en-US" sz="4400" dirty="0">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E9FABECC-F6E9-F521-F2C5-74CE32AE7E12}"/>
              </a:ext>
            </a:extLst>
          </p:cNvPr>
          <p:cNvSpPr txBox="1"/>
          <p:nvPr/>
        </p:nvSpPr>
        <p:spPr>
          <a:xfrm>
            <a:off x="380952" y="5400630"/>
            <a:ext cx="8779825" cy="707886"/>
          </a:xfrm>
          <a:prstGeom prst="rect">
            <a:avLst/>
          </a:prstGeom>
          <a:noFill/>
        </p:spPr>
        <p:txBody>
          <a:bodyPr wrap="square" rtlCol="0">
            <a:spAutoFit/>
          </a:bodyPr>
          <a:lstStyle/>
          <a:p>
            <a:r>
              <a:rPr lang="en-US" altLang="ja-JP" sz="4000" dirty="0">
                <a:latin typeface="HGｺﾞｼｯｸE" panose="020B0909000000000000" pitchFamily="49" charset="-128"/>
                <a:ea typeface="HGｺﾞｼｯｸE" panose="020B0909000000000000" pitchFamily="49" charset="-128"/>
              </a:rPr>
              <a:t>【</a:t>
            </a:r>
            <a:r>
              <a:rPr lang="ja-JP" altLang="en-US" sz="4000" spc="-100" dirty="0">
                <a:latin typeface="HGｺﾞｼｯｸE" panose="020B0909000000000000" pitchFamily="49" charset="-128"/>
                <a:ea typeface="HGｺﾞｼｯｸE" panose="020B0909000000000000" pitchFamily="49" charset="-128"/>
              </a:rPr>
              <a:t>人権啓発・部落差別解消推進課</a:t>
            </a:r>
            <a:r>
              <a:rPr lang="en-US" altLang="ja-JP" sz="4000" dirty="0">
                <a:latin typeface="HGｺﾞｼｯｸE" panose="020B0909000000000000" pitchFamily="49" charset="-128"/>
                <a:ea typeface="HGｺﾞｼｯｸE" panose="020B0909000000000000" pitchFamily="49" charset="-128"/>
              </a:rPr>
              <a:t>】</a:t>
            </a:r>
            <a:endParaRPr kumimoji="1" lang="ja-JP" altLang="en-US" sz="4000" dirty="0">
              <a:latin typeface="HGｺﾞｼｯｸE" panose="020B0909000000000000" pitchFamily="49" charset="-128"/>
              <a:ea typeface="HGｺﾞｼｯｸE" panose="020B0909000000000000" pitchFamily="49" charset="-128"/>
            </a:endParaRPr>
          </a:p>
        </p:txBody>
      </p:sp>
      <p:sp>
        <p:nvSpPr>
          <p:cNvPr id="12" name="テキスト ボックス 11">
            <a:extLst>
              <a:ext uri="{FF2B5EF4-FFF2-40B4-BE49-F238E27FC236}">
                <a16:creationId xmlns:a16="http://schemas.microsoft.com/office/drawing/2014/main" id="{1191C9BF-9C90-3148-F00D-16F14D200B6D}"/>
              </a:ext>
            </a:extLst>
          </p:cNvPr>
          <p:cNvSpPr txBox="1"/>
          <p:nvPr/>
        </p:nvSpPr>
        <p:spPr>
          <a:xfrm>
            <a:off x="8696565" y="5292908"/>
            <a:ext cx="2986133" cy="923330"/>
          </a:xfrm>
          <a:prstGeom prst="rect">
            <a:avLst/>
          </a:prstGeom>
          <a:noFill/>
        </p:spPr>
        <p:txBody>
          <a:bodyPr wrap="square" rtlCol="0">
            <a:spAutoFit/>
          </a:bodyPr>
          <a:lstStyle/>
          <a:p>
            <a:r>
              <a:rPr lang="en-US" altLang="ja-JP" sz="5400" dirty="0">
                <a:latin typeface="ＭＳ ゴシック" panose="020B0609070205080204" pitchFamily="49" charset="-128"/>
                <a:ea typeface="ＭＳ ゴシック" panose="020B0609070205080204" pitchFamily="49" charset="-128"/>
              </a:rPr>
              <a:t>27-8122</a:t>
            </a:r>
            <a:endParaRPr kumimoji="1" lang="ja-JP" altLang="en-US" sz="5400" dirty="0">
              <a:latin typeface="ＭＳ ゴシック" panose="020B0609070205080204" pitchFamily="49" charset="-128"/>
              <a:ea typeface="ＭＳ ゴシック" panose="020B0609070205080204" pitchFamily="49" charset="-128"/>
            </a:endParaRPr>
          </a:p>
        </p:txBody>
      </p:sp>
      <p:sp>
        <p:nvSpPr>
          <p:cNvPr id="13" name="四角形: 角を丸くする 12">
            <a:extLst>
              <a:ext uri="{FF2B5EF4-FFF2-40B4-BE49-F238E27FC236}">
                <a16:creationId xmlns:a16="http://schemas.microsoft.com/office/drawing/2014/main" id="{469700CC-74E3-F5C7-437A-F0D995CCC848}"/>
              </a:ext>
            </a:extLst>
          </p:cNvPr>
          <p:cNvSpPr/>
          <p:nvPr/>
        </p:nvSpPr>
        <p:spPr>
          <a:xfrm>
            <a:off x="509301" y="1326933"/>
            <a:ext cx="11173396" cy="2719586"/>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9BCF7F9A-3EB6-BD41-548B-E9FD778F1776}"/>
              </a:ext>
            </a:extLst>
          </p:cNvPr>
          <p:cNvSpPr/>
          <p:nvPr/>
        </p:nvSpPr>
        <p:spPr>
          <a:xfrm>
            <a:off x="509301" y="4250552"/>
            <a:ext cx="11173396" cy="946045"/>
          </a:xfrm>
          <a:prstGeom prst="roundRect">
            <a:avLst>
              <a:gd name="adj" fmla="val 36175"/>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DFAB9756-67F3-B57C-3F54-14A92420CCA1}"/>
              </a:ext>
            </a:extLst>
          </p:cNvPr>
          <p:cNvSpPr/>
          <p:nvPr/>
        </p:nvSpPr>
        <p:spPr>
          <a:xfrm>
            <a:off x="509301" y="5319931"/>
            <a:ext cx="11173396" cy="946045"/>
          </a:xfrm>
          <a:prstGeom prst="roundRect">
            <a:avLst>
              <a:gd name="adj" fmla="val 30855"/>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9333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CBEDEF0-DAB5-75A7-AC03-C89810B96554}"/>
              </a:ext>
            </a:extLst>
          </p:cNvPr>
          <p:cNvSpPr txBox="1"/>
          <p:nvPr/>
        </p:nvSpPr>
        <p:spPr>
          <a:xfrm>
            <a:off x="5277883" y="370583"/>
            <a:ext cx="1636234" cy="923330"/>
          </a:xfrm>
          <a:prstGeom prst="rect">
            <a:avLst/>
          </a:prstGeom>
          <a:noFill/>
        </p:spPr>
        <p:txBody>
          <a:bodyPr wrap="square" rtlCol="0">
            <a:spAutoFit/>
          </a:bodyPr>
          <a:lstStyle/>
          <a:p>
            <a:r>
              <a:rPr kumimoji="1" lang="ja-JP" altLang="en-US" sz="5400" dirty="0">
                <a:latin typeface="HGSｺﾞｼｯｸM" panose="020B0600000000000000" pitchFamily="50" charset="-128"/>
                <a:ea typeface="HGSｺﾞｼｯｸM" panose="020B0600000000000000" pitchFamily="50" charset="-128"/>
              </a:rPr>
              <a:t>目次</a:t>
            </a:r>
            <a:endParaRPr kumimoji="1" lang="ja-JP" altLang="en-US" sz="3200" dirty="0">
              <a:latin typeface="HGSｺﾞｼｯｸM" panose="020B0600000000000000" pitchFamily="50" charset="-128"/>
              <a:ea typeface="HGSｺﾞｼｯｸM" panose="020B0600000000000000" pitchFamily="50" charset="-128"/>
            </a:endParaRPr>
          </a:p>
        </p:txBody>
      </p:sp>
      <p:sp>
        <p:nvSpPr>
          <p:cNvPr id="3" name="テキスト ボックス 2">
            <a:extLst>
              <a:ext uri="{FF2B5EF4-FFF2-40B4-BE49-F238E27FC236}">
                <a16:creationId xmlns:a16="http://schemas.microsoft.com/office/drawing/2014/main" id="{E288E38D-E979-1AED-D322-757861D003B5}"/>
              </a:ext>
            </a:extLst>
          </p:cNvPr>
          <p:cNvSpPr txBox="1"/>
          <p:nvPr/>
        </p:nvSpPr>
        <p:spPr>
          <a:xfrm>
            <a:off x="1363847" y="1475346"/>
            <a:ext cx="9801900" cy="4647426"/>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400" dirty="0">
              <a:latin typeface="HGSｺﾞｼｯｸM" panose="020B0600000000000000" pitchFamily="50" charset="-128"/>
              <a:ea typeface="HGSｺﾞｼｯｸM" panose="020B0600000000000000" pitchFamily="50" charset="-128"/>
            </a:endParaRPr>
          </a:p>
          <a:p>
            <a:r>
              <a:rPr lang="ja-JP" altLang="en-US" sz="2400" dirty="0">
                <a:latin typeface="HGSｺﾞｼｯｸM" panose="020B0600000000000000" pitchFamily="50" charset="-128"/>
                <a:ea typeface="HGSｺﾞｼｯｸM" panose="020B0600000000000000" pitchFamily="50" charset="-128"/>
              </a:rPr>
              <a:t>（１）制度の概要　　　　　　　　　　　　　　　　　　　　</a:t>
            </a:r>
            <a:r>
              <a:rPr lang="en-US" altLang="ja-JP" sz="2400" dirty="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２</a:t>
            </a:r>
            <a:r>
              <a:rPr kumimoji="1" lang="ja-JP" altLang="en-US" sz="2400" dirty="0">
                <a:latin typeface="HGSｺﾞｼｯｸM" panose="020B0600000000000000" pitchFamily="50" charset="-128"/>
                <a:ea typeface="HGSｺﾞｼｯｸM" panose="020B0600000000000000" pitchFamily="50" charset="-128"/>
              </a:rPr>
              <a:t>（２）パートナーシップ・ファミリーシップの定義　　　　　</a:t>
            </a:r>
            <a:r>
              <a:rPr kumimoji="1" lang="en-US" altLang="ja-JP" sz="2400" dirty="0">
                <a:latin typeface="HGSｺﾞｼｯｸM" panose="020B0600000000000000" pitchFamily="50" charset="-128"/>
                <a:ea typeface="HGSｺﾞｼｯｸM" panose="020B0600000000000000" pitchFamily="50" charset="-128"/>
              </a:rPr>
              <a:t>…</a:t>
            </a:r>
            <a:r>
              <a:rPr kumimoji="1" lang="ja-JP" altLang="en-US" sz="2400" dirty="0">
                <a:latin typeface="HGSｺﾞｼｯｸM" panose="020B0600000000000000" pitchFamily="50" charset="-128"/>
                <a:ea typeface="HGSｺﾞｼｯｸM" panose="020B0600000000000000" pitchFamily="50" charset="-128"/>
              </a:rPr>
              <a:t>６（３）対象者の要件　　　　　　　　　　　　　　　　　　　</a:t>
            </a:r>
            <a:r>
              <a:rPr kumimoji="1" lang="en-US" altLang="ja-JP" sz="2400" dirty="0">
                <a:latin typeface="HGSｺﾞｼｯｸM" panose="020B0600000000000000" pitchFamily="50" charset="-128"/>
                <a:ea typeface="HGSｺﾞｼｯｸM" panose="020B0600000000000000" pitchFamily="50" charset="-128"/>
              </a:rPr>
              <a:t>…</a:t>
            </a:r>
            <a:r>
              <a:rPr kumimoji="1" lang="ja-JP" altLang="en-US" sz="2400" dirty="0">
                <a:latin typeface="HGSｺﾞｼｯｸM" panose="020B0600000000000000" pitchFamily="50" charset="-128"/>
                <a:ea typeface="HGSｺﾞｼｯｸM" panose="020B0600000000000000" pitchFamily="50" charset="-128"/>
              </a:rPr>
              <a:t>７</a:t>
            </a:r>
            <a:r>
              <a:rPr lang="ja-JP" altLang="en-US" sz="2400" dirty="0">
                <a:latin typeface="HGSｺﾞｼｯｸM" panose="020B0600000000000000" pitchFamily="50" charset="-128"/>
                <a:ea typeface="HGSｺﾞｼｯｸM" panose="020B0600000000000000" pitchFamily="50" charset="-128"/>
              </a:rPr>
              <a:t>（４）宣誓手続きの流れと必要な書類　　　　　　　　　　　</a:t>
            </a:r>
            <a:r>
              <a:rPr lang="en-US" altLang="ja-JP" sz="2400" dirty="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８</a:t>
            </a:r>
            <a:endParaRPr lang="en-US" altLang="ja-JP" sz="2400" dirty="0">
              <a:latin typeface="HGSｺﾞｼｯｸM" panose="020B0600000000000000" pitchFamily="50" charset="-128"/>
              <a:ea typeface="HGSｺﾞｼｯｸM" panose="020B0600000000000000" pitchFamily="50" charset="-128"/>
            </a:endParaRPr>
          </a:p>
          <a:p>
            <a:endParaRPr lang="en-US" altLang="ja-JP" sz="1400" dirty="0">
              <a:latin typeface="HGSｺﾞｼｯｸM" panose="020B0600000000000000" pitchFamily="50" charset="-128"/>
              <a:ea typeface="HGSｺﾞｼｯｸM" panose="020B0600000000000000" pitchFamily="50" charset="-128"/>
            </a:endParaRPr>
          </a:p>
          <a:p>
            <a:r>
              <a:rPr lang="ja-JP" altLang="en-US" sz="2400" dirty="0">
                <a:latin typeface="HGSｺﾞｼｯｸM" panose="020B0600000000000000" pitchFamily="50" charset="-128"/>
                <a:ea typeface="HGSｺﾞｼｯｸM" panose="020B0600000000000000" pitchFamily="50" charset="-128"/>
              </a:rPr>
              <a:t>２　宣誓後の手続きは？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400" dirty="0">
              <a:latin typeface="HGSｺﾞｼｯｸM" panose="020B0600000000000000" pitchFamily="50" charset="-128"/>
              <a:ea typeface="HGSｺﾞｼｯｸM" panose="020B0600000000000000" pitchFamily="50" charset="-128"/>
            </a:endParaRPr>
          </a:p>
          <a:p>
            <a:r>
              <a:rPr lang="ja-JP" altLang="en-US" sz="2400" dirty="0">
                <a:latin typeface="HGSｺﾞｼｯｸM" panose="020B0600000000000000" pitchFamily="50" charset="-128"/>
                <a:ea typeface="HGSｺﾞｼｯｸM" panose="020B0600000000000000" pitchFamily="50" charset="-128"/>
              </a:rPr>
              <a:t>（１）宣誓内容の変更　　　　　　　　　　　　　　　　　　</a:t>
            </a:r>
            <a:r>
              <a:rPr lang="en-US" altLang="ja-JP" sz="2400" dirty="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１０</a:t>
            </a:r>
            <a:endParaRPr lang="en-US" altLang="ja-JP" sz="2400" dirty="0">
              <a:latin typeface="HGSｺﾞｼｯｸM" panose="020B0600000000000000" pitchFamily="50" charset="-128"/>
              <a:ea typeface="HGSｺﾞｼｯｸM" panose="020B0600000000000000" pitchFamily="50" charset="-128"/>
            </a:endParaRPr>
          </a:p>
          <a:p>
            <a:r>
              <a:rPr lang="ja-JP" altLang="en-US" sz="2400" dirty="0">
                <a:latin typeface="HGSｺﾞｼｯｸM" panose="020B0600000000000000" pitchFamily="50" charset="-128"/>
                <a:ea typeface="HGSｺﾞｼｯｸM" panose="020B0600000000000000" pitchFamily="50" charset="-128"/>
              </a:rPr>
              <a:t>（２）宣誓書受領証等の再交付　　　　　　　　　　　　　　</a:t>
            </a:r>
            <a:r>
              <a:rPr lang="en-US" altLang="ja-JP" sz="2400" dirty="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１１</a:t>
            </a:r>
            <a:endParaRPr lang="en-US" altLang="ja-JP" sz="2400" dirty="0">
              <a:latin typeface="HGSｺﾞｼｯｸM" panose="020B0600000000000000" pitchFamily="50" charset="-128"/>
              <a:ea typeface="HGSｺﾞｼｯｸM" panose="020B0600000000000000" pitchFamily="50" charset="-128"/>
            </a:endParaRPr>
          </a:p>
          <a:p>
            <a:r>
              <a:rPr lang="ja-JP" altLang="en-US" sz="2400" dirty="0">
                <a:latin typeface="HGSｺﾞｼｯｸM" panose="020B0600000000000000" pitchFamily="50" charset="-128"/>
                <a:ea typeface="HGSｺﾞｼｯｸM" panose="020B0600000000000000" pitchFamily="50" charset="-128"/>
              </a:rPr>
              <a:t>（３）宣誓書受領証等の返還　　　　　　　　　　　　　　　</a:t>
            </a:r>
            <a:r>
              <a:rPr lang="en-US" altLang="ja-JP" sz="2400" dirty="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１２</a:t>
            </a:r>
            <a:endParaRPr lang="en-US" altLang="ja-JP" sz="2400" dirty="0">
              <a:latin typeface="HGSｺﾞｼｯｸM" panose="020B0600000000000000" pitchFamily="50" charset="-128"/>
              <a:ea typeface="HGSｺﾞｼｯｸM" panose="020B0600000000000000" pitchFamily="50" charset="-128"/>
            </a:endParaRPr>
          </a:p>
          <a:p>
            <a:endParaRPr lang="en-US" altLang="ja-JP" sz="1400" dirty="0">
              <a:latin typeface="HGSｺﾞｼｯｸM" panose="020B0600000000000000" pitchFamily="50" charset="-128"/>
              <a:ea typeface="HGSｺﾞｼｯｸM" panose="020B0600000000000000" pitchFamily="50" charset="-128"/>
            </a:endParaRPr>
          </a:p>
          <a:p>
            <a:r>
              <a:rPr lang="ja-JP" altLang="en-US" sz="2400" dirty="0">
                <a:latin typeface="HGSｺﾞｼｯｸM" panose="020B0600000000000000" pitchFamily="50" charset="-128"/>
                <a:ea typeface="HGSｺﾞｼｯｸM" panose="020B0600000000000000" pitchFamily="50" charset="-128"/>
              </a:rPr>
              <a:t>３　制度にまつわるＱ＆Ａ　　　　　　　　　　　　　　　　</a:t>
            </a:r>
            <a:r>
              <a:rPr lang="en-US" altLang="ja-JP" sz="2400" dirty="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１３</a:t>
            </a:r>
            <a:endParaRPr lang="en-US" altLang="ja-JP" sz="2400" dirty="0">
              <a:latin typeface="HGSｺﾞｼｯｸM" panose="020B0600000000000000" pitchFamily="50" charset="-128"/>
              <a:ea typeface="HGSｺﾞｼｯｸM" panose="020B0600000000000000" pitchFamily="50" charset="-128"/>
            </a:endParaRPr>
          </a:p>
        </p:txBody>
      </p:sp>
      <p:sp>
        <p:nvSpPr>
          <p:cNvPr id="6" name="スライド番号プレースホルダー 5">
            <a:extLst>
              <a:ext uri="{FF2B5EF4-FFF2-40B4-BE49-F238E27FC236}">
                <a16:creationId xmlns:a16="http://schemas.microsoft.com/office/drawing/2014/main" id="{AE0EBAFD-8EAA-2A12-2C7C-B31C35ACE14A}"/>
              </a:ext>
            </a:extLst>
          </p:cNvPr>
          <p:cNvSpPr>
            <a:spLocks noGrp="1"/>
          </p:cNvSpPr>
          <p:nvPr>
            <p:ph type="sldNum" sz="quarter" idx="12"/>
          </p:nvPr>
        </p:nvSpPr>
        <p:spPr/>
        <p:txBody>
          <a:bodyPr/>
          <a:lstStyle/>
          <a:p>
            <a:r>
              <a:rPr lang="en-US" altLang="ja-JP" dirty="0"/>
              <a:t>1</a:t>
            </a:r>
            <a:endParaRPr kumimoji="1" lang="ja-JP" altLang="en-US" dirty="0"/>
          </a:p>
        </p:txBody>
      </p:sp>
    </p:spTree>
    <p:extLst>
      <p:ext uri="{BB962C8B-B14F-4D97-AF65-F5344CB8AC3E}">
        <p14:creationId xmlns:p14="http://schemas.microsoft.com/office/powerpoint/2010/main" val="196315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（１）制度の概要</a:t>
            </a:r>
            <a:endParaRPr lang="en-US" altLang="ja-JP" sz="2800" dirty="0">
              <a:latin typeface="HGSｺﾞｼｯｸM" panose="020B0600000000000000" pitchFamily="50" charset="-128"/>
              <a:ea typeface="HGSｺﾞｼｯｸM" panose="020B0600000000000000" pitchFamily="50" charset="-128"/>
            </a:endParaRPr>
          </a:p>
        </p:txBody>
      </p:sp>
      <p:sp>
        <p:nvSpPr>
          <p:cNvPr id="3" name="テキスト ボックス 2">
            <a:extLst>
              <a:ext uri="{FF2B5EF4-FFF2-40B4-BE49-F238E27FC236}">
                <a16:creationId xmlns:a16="http://schemas.microsoft.com/office/drawing/2014/main" id="{25800F5D-4E27-19BB-FB05-A4BE8CE715C7}"/>
              </a:ext>
            </a:extLst>
          </p:cNvPr>
          <p:cNvSpPr txBox="1"/>
          <p:nvPr/>
        </p:nvSpPr>
        <p:spPr>
          <a:xfrm>
            <a:off x="1348510" y="1600394"/>
            <a:ext cx="9236364" cy="2862322"/>
          </a:xfrm>
          <a:prstGeom prst="rect">
            <a:avLst/>
          </a:prstGeom>
          <a:noFill/>
        </p:spPr>
        <p:txBody>
          <a:bodyPr wrap="square" rtlCol="0">
            <a:spAutoFit/>
          </a:bodyPr>
          <a:lstStyle/>
          <a:p>
            <a:r>
              <a:rPr kumimoji="1" lang="ja-JP" altLang="en-US" dirty="0">
                <a:latin typeface="HGSｺﾞｼｯｸM" panose="020B0600000000000000" pitchFamily="50" charset="-128"/>
                <a:ea typeface="HGSｺﾞｼｯｸM" panose="020B0600000000000000" pitchFamily="50" charset="-128"/>
              </a:rPr>
              <a:t>　</a:t>
            </a:r>
            <a:r>
              <a:rPr kumimoji="1" lang="ja-JP" altLang="en-US" sz="2000" dirty="0">
                <a:latin typeface="HGSｺﾞｼｯｸM" panose="020B0600000000000000" pitchFamily="50" charset="-128"/>
                <a:ea typeface="HGSｺﾞｼｯｸM" panose="020B0600000000000000" pitchFamily="50" charset="-128"/>
              </a:rPr>
              <a:t>パートナーシップ関係・ファミリーシップ関係にある、双方またはいずれか一方が性的マイノリティ（</a:t>
            </a:r>
            <a:r>
              <a:rPr kumimoji="1" lang="en-US" altLang="ja-JP" sz="2000" dirty="0">
                <a:latin typeface="HGSｺﾞｼｯｸM" panose="020B0600000000000000" pitchFamily="50" charset="-128"/>
                <a:ea typeface="HGSｺﾞｼｯｸM" panose="020B0600000000000000" pitchFamily="50" charset="-128"/>
              </a:rPr>
              <a:t>LGBT </a:t>
            </a:r>
            <a:r>
              <a:rPr kumimoji="1" lang="ja-JP" altLang="en-US" sz="2000" dirty="0">
                <a:latin typeface="HGSｺﾞｼｯｸM" panose="020B0600000000000000" pitchFamily="50" charset="-128"/>
                <a:ea typeface="HGSｺﾞｼｯｸM" panose="020B0600000000000000" pitchFamily="50" charset="-128"/>
              </a:rPr>
              <a:t>等）である二人からの宣誓を、市が受領したことを</a:t>
            </a:r>
            <a:r>
              <a:rPr lang="ja-JP" altLang="en-US" sz="2000" dirty="0">
                <a:latin typeface="HGSｺﾞｼｯｸM" panose="020B0600000000000000" pitchFamily="50" charset="-128"/>
                <a:ea typeface="HGSｺﾞｼｯｸM" panose="020B0600000000000000" pitchFamily="50" charset="-128"/>
              </a:rPr>
              <a:t>公に</a:t>
            </a:r>
            <a:r>
              <a:rPr kumimoji="1" lang="ja-JP" altLang="en-US" sz="2000" dirty="0">
                <a:latin typeface="HGSｺﾞｼｯｸM" panose="020B0600000000000000" pitchFamily="50" charset="-128"/>
                <a:ea typeface="HGSｺﾞｼｯｸM" panose="020B0600000000000000" pitchFamily="50" charset="-128"/>
              </a:rPr>
              <a:t>証明（宣誓書受領証を交付）する制度です。</a:t>
            </a:r>
            <a:endParaRPr kumimoji="1" lang="en-US" altLang="ja-JP" sz="2000" dirty="0">
              <a:latin typeface="HGSｺﾞｼｯｸM" panose="020B0600000000000000" pitchFamily="50" charset="-128"/>
              <a:ea typeface="HGSｺﾞｼｯｸM" panose="020B0600000000000000" pitchFamily="50" charset="-128"/>
            </a:endParaRPr>
          </a:p>
          <a:p>
            <a:r>
              <a:rPr lang="ja-JP" altLang="en-US" sz="2000" dirty="0">
                <a:latin typeface="HGSｺﾞｼｯｸM" panose="020B0600000000000000" pitchFamily="50" charset="-128"/>
                <a:ea typeface="HGSｺﾞｼｯｸM" panose="020B0600000000000000" pitchFamily="50" charset="-128"/>
              </a:rPr>
              <a:t>　市は本制度により、公正な行政</a:t>
            </a:r>
            <a:r>
              <a:rPr kumimoji="1" lang="ja-JP" altLang="en-US" sz="2000" dirty="0">
                <a:latin typeface="HGSｺﾞｼｯｸM" panose="020B0600000000000000" pitchFamily="50" charset="-128"/>
                <a:ea typeface="HGSｺﾞｼｯｸM" panose="020B0600000000000000" pitchFamily="50" charset="-128"/>
              </a:rPr>
              <a:t>サービス</a:t>
            </a:r>
            <a:r>
              <a:rPr lang="ja-JP" altLang="en-US" sz="2000" dirty="0">
                <a:latin typeface="HGSｺﾞｼｯｸM" panose="020B0600000000000000" pitchFamily="50" charset="-128"/>
                <a:ea typeface="HGSｺﾞｼｯｸM" panose="020B0600000000000000" pitchFamily="50" charset="-128"/>
              </a:rPr>
              <a:t>の</a:t>
            </a:r>
            <a:r>
              <a:rPr kumimoji="1" lang="ja-JP" altLang="en-US" sz="2000" dirty="0">
                <a:latin typeface="HGSｺﾞｼｯｸM" panose="020B0600000000000000" pitchFamily="50" charset="-128"/>
                <a:ea typeface="HGSｺﾞｼｯｸM" panose="020B0600000000000000" pitchFamily="50" charset="-128"/>
              </a:rPr>
              <a:t>提供に努めることで、性的マイノリティに対する</a:t>
            </a:r>
            <a:r>
              <a:rPr lang="ja-JP" altLang="en-US" sz="2000" dirty="0">
                <a:latin typeface="HGSｺﾞｼｯｸM" panose="020B0600000000000000" pitchFamily="50" charset="-128"/>
                <a:ea typeface="HGSｺﾞｼｯｸM" panose="020B0600000000000000" pitchFamily="50" charset="-128"/>
              </a:rPr>
              <a:t>制度的・慣習的差別の解消を推進します。</a:t>
            </a:r>
            <a:endParaRPr lang="en-US" altLang="ja-JP" sz="2000" dirty="0">
              <a:latin typeface="HGSｺﾞｼｯｸM" panose="020B0600000000000000" pitchFamily="50" charset="-128"/>
              <a:ea typeface="HGSｺﾞｼｯｸM" panose="020B0600000000000000" pitchFamily="50" charset="-128"/>
            </a:endParaRPr>
          </a:p>
          <a:p>
            <a:r>
              <a:rPr lang="ja-JP" altLang="en-US" sz="2000" dirty="0">
                <a:latin typeface="HGSｺﾞｼｯｸM" panose="020B0600000000000000" pitchFamily="50" charset="-128"/>
                <a:ea typeface="HGSｺﾞｼｯｸM" panose="020B0600000000000000" pitchFamily="50" charset="-128"/>
              </a:rPr>
              <a:t>　また、民間事業者や関係団体に対して同制度の周知・啓発を行うことで、実社会における効果の発揮及び向上を図ります。</a:t>
            </a:r>
            <a:endParaRPr lang="en-US" altLang="ja-JP" sz="2000" dirty="0">
              <a:latin typeface="HGSｺﾞｼｯｸM" panose="020B0600000000000000" pitchFamily="50" charset="-128"/>
              <a:ea typeface="HGSｺﾞｼｯｸM" panose="020B0600000000000000" pitchFamily="50" charset="-128"/>
            </a:endParaRPr>
          </a:p>
          <a:p>
            <a:r>
              <a:rPr lang="ja-JP" altLang="en-US" sz="2000" dirty="0">
                <a:latin typeface="HGSｺﾞｼｯｸM" panose="020B0600000000000000" pitchFamily="50" charset="-128"/>
                <a:ea typeface="HGSｺﾞｼｯｸM" panose="020B0600000000000000" pitchFamily="50" charset="-128"/>
              </a:rPr>
              <a:t>　市は本制度により、誰もが暮らしやすい、全ての人の人権が尊重された社会の実現を目指します。</a:t>
            </a:r>
            <a:endParaRPr lang="en-US" altLang="ja-JP" sz="2000" dirty="0">
              <a:latin typeface="HGSｺﾞｼｯｸM" panose="020B0600000000000000" pitchFamily="50" charset="-128"/>
              <a:ea typeface="HGSｺﾞｼｯｸM" panose="020B0600000000000000" pitchFamily="50" charset="-128"/>
            </a:endParaRPr>
          </a:p>
        </p:txBody>
      </p:sp>
      <p:cxnSp>
        <p:nvCxnSpPr>
          <p:cNvPr id="5" name="直線コネクタ 4">
            <a:extLst>
              <a:ext uri="{FF2B5EF4-FFF2-40B4-BE49-F238E27FC236}">
                <a16:creationId xmlns:a16="http://schemas.microsoft.com/office/drawing/2014/main" id="{B0F8AE72-A8FC-BEB8-766A-2D25D0ABD891}"/>
              </a:ext>
            </a:extLst>
          </p:cNvPr>
          <p:cNvCxnSpPr/>
          <p:nvPr/>
        </p:nvCxnSpPr>
        <p:spPr>
          <a:xfrm>
            <a:off x="808181" y="4578185"/>
            <a:ext cx="105756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DAA153D6-4749-0AA9-7F1A-1135FECF21E5}"/>
              </a:ext>
            </a:extLst>
          </p:cNvPr>
          <p:cNvSpPr txBox="1"/>
          <p:nvPr/>
        </p:nvSpPr>
        <p:spPr>
          <a:xfrm>
            <a:off x="1348510" y="4735396"/>
            <a:ext cx="10035309" cy="1477328"/>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rPr>
              <a:t>制度的差別の例　・法律婚に限定された就業規定や慶弔規定</a:t>
            </a:r>
            <a:endParaRPr lang="en-US" altLang="ja-JP"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・同性パートナーを排除する扶養制度</a:t>
            </a:r>
            <a:endParaRPr lang="en-US" altLang="ja-JP" dirty="0">
              <a:latin typeface="HGSｺﾞｼｯｸM" panose="020B0600000000000000" pitchFamily="50" charset="-128"/>
              <a:ea typeface="HGSｺﾞｼｯｸM" panose="020B0600000000000000" pitchFamily="50" charset="-128"/>
            </a:endParaRPr>
          </a:p>
          <a:p>
            <a:endParaRPr lang="en-US" altLang="ja-JP"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慣習的差別の例　・同性パートナーによる病院への付き添いや見舞の排除</a:t>
            </a:r>
            <a:endParaRPr lang="en-US" altLang="ja-JP"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・性的指向やジェンダーアイデンティティを理由とした入居や利用の拒否</a:t>
            </a:r>
            <a:endParaRPr lang="en-US" altLang="ja-JP" dirty="0">
              <a:latin typeface="HGSｺﾞｼｯｸM" panose="020B0600000000000000" pitchFamily="50" charset="-128"/>
              <a:ea typeface="HGSｺﾞｼｯｸM" panose="020B0600000000000000" pitchFamily="50" charset="-128"/>
            </a:endParaRPr>
          </a:p>
        </p:txBody>
      </p:sp>
      <p:sp>
        <p:nvSpPr>
          <p:cNvPr id="8" name="スライド番号プレースホルダー 7">
            <a:extLst>
              <a:ext uri="{FF2B5EF4-FFF2-40B4-BE49-F238E27FC236}">
                <a16:creationId xmlns:a16="http://schemas.microsoft.com/office/drawing/2014/main" id="{9430B043-95BC-C19A-8818-7AF31A430949}"/>
              </a:ext>
            </a:extLst>
          </p:cNvPr>
          <p:cNvSpPr>
            <a:spLocks noGrp="1"/>
          </p:cNvSpPr>
          <p:nvPr>
            <p:ph type="sldNum" sz="quarter" idx="12"/>
          </p:nvPr>
        </p:nvSpPr>
        <p:spPr/>
        <p:txBody>
          <a:bodyPr/>
          <a:lstStyle/>
          <a:p>
            <a:r>
              <a:rPr kumimoji="1" lang="en-US" altLang="ja-JP" dirty="0"/>
              <a:t>2</a:t>
            </a:r>
            <a:endParaRPr kumimoji="1" lang="ja-JP" altLang="en-US" dirty="0"/>
          </a:p>
        </p:txBody>
      </p:sp>
    </p:spTree>
    <p:extLst>
      <p:ext uri="{BB962C8B-B14F-4D97-AF65-F5344CB8AC3E}">
        <p14:creationId xmlns:p14="http://schemas.microsoft.com/office/powerpoint/2010/main" val="3014625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（１）制度の概要</a:t>
            </a:r>
            <a:endParaRPr lang="en-US" altLang="ja-JP" sz="2800" dirty="0">
              <a:latin typeface="HGSｺﾞｼｯｸM" panose="020B0600000000000000" pitchFamily="50" charset="-128"/>
              <a:ea typeface="HGSｺﾞｼｯｸM" panose="020B0600000000000000" pitchFamily="50" charset="-128"/>
            </a:endParaRPr>
          </a:p>
        </p:txBody>
      </p:sp>
      <p:graphicFrame>
        <p:nvGraphicFramePr>
          <p:cNvPr id="3" name="表 4">
            <a:extLst>
              <a:ext uri="{FF2B5EF4-FFF2-40B4-BE49-F238E27FC236}">
                <a16:creationId xmlns:a16="http://schemas.microsoft.com/office/drawing/2014/main" id="{1DA2ACC8-C4F2-464B-5870-1F12A5C81B00}"/>
              </a:ext>
            </a:extLst>
          </p:cNvPr>
          <p:cNvGraphicFramePr>
            <a:graphicFrameLocks noGrp="1"/>
          </p:cNvGraphicFramePr>
          <p:nvPr>
            <p:extLst>
              <p:ext uri="{D42A27DB-BD31-4B8C-83A1-F6EECF244321}">
                <p14:modId xmlns:p14="http://schemas.microsoft.com/office/powerpoint/2010/main" val="3166707869"/>
              </p:ext>
            </p:extLst>
          </p:nvPr>
        </p:nvGraphicFramePr>
        <p:xfrm>
          <a:off x="877455" y="1745672"/>
          <a:ext cx="10741891" cy="3842941"/>
        </p:xfrm>
        <a:graphic>
          <a:graphicData uri="http://schemas.openxmlformats.org/drawingml/2006/table">
            <a:tbl>
              <a:tblPr firstRow="1" bandRow="1">
                <a:tableStyleId>{5940675A-B579-460E-94D1-54222C63F5DA}</a:tableStyleId>
              </a:tblPr>
              <a:tblGrid>
                <a:gridCol w="1879130">
                  <a:extLst>
                    <a:ext uri="{9D8B030D-6E8A-4147-A177-3AD203B41FA5}">
                      <a16:colId xmlns:a16="http://schemas.microsoft.com/office/drawing/2014/main" val="4062895293"/>
                    </a:ext>
                  </a:extLst>
                </a:gridCol>
                <a:gridCol w="8862761">
                  <a:extLst>
                    <a:ext uri="{9D8B030D-6E8A-4147-A177-3AD203B41FA5}">
                      <a16:colId xmlns:a16="http://schemas.microsoft.com/office/drawing/2014/main" val="3890584335"/>
                    </a:ext>
                  </a:extLst>
                </a:gridCol>
              </a:tblGrid>
              <a:tr h="357079">
                <a:tc>
                  <a:txBody>
                    <a:bodyPr/>
                    <a:lstStyle/>
                    <a:p>
                      <a:r>
                        <a:rPr kumimoji="1" lang="ja-JP" altLang="en-US" dirty="0"/>
                        <a:t>制度の名称</a:t>
                      </a:r>
                    </a:p>
                  </a:txBody>
                  <a:tcPr>
                    <a:solidFill>
                      <a:schemeClr val="bg1">
                        <a:lumMod val="95000"/>
                      </a:schemeClr>
                    </a:solidFill>
                  </a:tcPr>
                </a:tc>
                <a:tc>
                  <a:txBody>
                    <a:bodyPr/>
                    <a:lstStyle/>
                    <a:p>
                      <a:r>
                        <a:rPr kumimoji="1" lang="ja-JP" altLang="en-US" dirty="0"/>
                        <a:t>宇佐市パートナーシップ・ファミリーシップ宣誓制度</a:t>
                      </a:r>
                    </a:p>
                  </a:txBody>
                  <a:tcPr/>
                </a:tc>
                <a:extLst>
                  <a:ext uri="{0D108BD9-81ED-4DB2-BD59-A6C34878D82A}">
                    <a16:rowId xmlns:a16="http://schemas.microsoft.com/office/drawing/2014/main" val="625792711"/>
                  </a:ext>
                </a:extLst>
              </a:tr>
              <a:tr h="357079">
                <a:tc>
                  <a:txBody>
                    <a:bodyPr/>
                    <a:lstStyle/>
                    <a:p>
                      <a:r>
                        <a:rPr kumimoji="1" lang="ja-JP" altLang="en-US" dirty="0"/>
                        <a:t>根拠規定</a:t>
                      </a:r>
                    </a:p>
                  </a:txBody>
                  <a:tcPr>
                    <a:solidFill>
                      <a:schemeClr val="bg1">
                        <a:lumMod val="95000"/>
                      </a:schemeClr>
                    </a:solidFill>
                  </a:tcPr>
                </a:tc>
                <a:tc>
                  <a:txBody>
                    <a:bodyPr/>
                    <a:lstStyle/>
                    <a:p>
                      <a:r>
                        <a:rPr kumimoji="1" lang="ja-JP" altLang="en-US" dirty="0"/>
                        <a:t>宇佐市パートナーシップ・ファミリーシップの宣誓の取扱いに関する要綱</a:t>
                      </a:r>
                    </a:p>
                  </a:txBody>
                  <a:tcPr/>
                </a:tc>
                <a:extLst>
                  <a:ext uri="{0D108BD9-81ED-4DB2-BD59-A6C34878D82A}">
                    <a16:rowId xmlns:a16="http://schemas.microsoft.com/office/drawing/2014/main" val="2541101616"/>
                  </a:ext>
                </a:extLst>
              </a:tr>
              <a:tr h="624887">
                <a:tc>
                  <a:txBody>
                    <a:bodyPr/>
                    <a:lstStyle/>
                    <a:p>
                      <a:r>
                        <a:rPr kumimoji="1" lang="ja-JP" altLang="en-US" dirty="0"/>
                        <a:t>対象者</a:t>
                      </a:r>
                    </a:p>
                  </a:txBody>
                  <a:tcPr>
                    <a:solidFill>
                      <a:schemeClr val="bg1">
                        <a:lumMod val="95000"/>
                      </a:schemeClr>
                    </a:solidFill>
                  </a:tcPr>
                </a:tc>
                <a:tc>
                  <a:txBody>
                    <a:bodyPr/>
                    <a:lstStyle/>
                    <a:p>
                      <a:r>
                        <a:rPr kumimoji="1" lang="ja-JP" altLang="en-US" dirty="0"/>
                        <a:t>パートナーシップ関係にある、双方またはいずれか一方が性的マイノリティ（</a:t>
                      </a:r>
                      <a:r>
                        <a:rPr kumimoji="1" lang="en-US" altLang="ja-JP" dirty="0"/>
                        <a:t>LGBT </a:t>
                      </a:r>
                      <a:r>
                        <a:rPr kumimoji="1" lang="ja-JP" altLang="en-US" dirty="0"/>
                        <a:t>等）である二人。</a:t>
                      </a:r>
                    </a:p>
                  </a:txBody>
                  <a:tcPr/>
                </a:tc>
                <a:extLst>
                  <a:ext uri="{0D108BD9-81ED-4DB2-BD59-A6C34878D82A}">
                    <a16:rowId xmlns:a16="http://schemas.microsoft.com/office/drawing/2014/main" val="998821765"/>
                  </a:ext>
                </a:extLst>
              </a:tr>
              <a:tr h="1191181">
                <a:tc>
                  <a:txBody>
                    <a:bodyPr/>
                    <a:lstStyle/>
                    <a:p>
                      <a:r>
                        <a:rPr kumimoji="1" lang="ja-JP" altLang="en-US" dirty="0"/>
                        <a:t>制度利用の流れ</a:t>
                      </a:r>
                    </a:p>
                  </a:txBody>
                  <a:tcPr>
                    <a:solidFill>
                      <a:schemeClr val="bg1">
                        <a:lumMod val="95000"/>
                      </a:schemeClr>
                    </a:solidFill>
                  </a:tcPr>
                </a:tc>
                <a:tc>
                  <a:txBody>
                    <a:bodyPr/>
                    <a:lstStyle/>
                    <a:p>
                      <a:r>
                        <a:rPr kumimoji="1" lang="ja-JP" altLang="en-US" dirty="0"/>
                        <a:t>①対象者二人が、市に対して 、パートナーシップ関係 ・ファミリーシップ関係にあることを宣誓し、必要書類等を提出します。</a:t>
                      </a:r>
                    </a:p>
                    <a:p>
                      <a:r>
                        <a:rPr kumimoji="1" lang="ja-JP" altLang="en-US" dirty="0"/>
                        <a:t>②市が宣誓書受領証を二人に交付し、宣誓が行われたことを証明します。</a:t>
                      </a:r>
                      <a:endParaRPr kumimoji="1" lang="en-US" altLang="ja-JP" dirty="0"/>
                    </a:p>
                    <a:p>
                      <a:r>
                        <a:rPr kumimoji="1" lang="ja-JP" altLang="en-US" dirty="0"/>
                        <a:t>③宣誓書受領証を行政等のサービス利用時に活用できます。</a:t>
                      </a:r>
                    </a:p>
                  </a:txBody>
                  <a:tcPr/>
                </a:tc>
                <a:extLst>
                  <a:ext uri="{0D108BD9-81ED-4DB2-BD59-A6C34878D82A}">
                    <a16:rowId xmlns:a16="http://schemas.microsoft.com/office/drawing/2014/main" val="2155443638"/>
                  </a:ext>
                </a:extLst>
              </a:tr>
              <a:tr h="892696">
                <a:tc>
                  <a:txBody>
                    <a:bodyPr/>
                    <a:lstStyle/>
                    <a:p>
                      <a:r>
                        <a:rPr kumimoji="1" lang="ja-JP" altLang="en-US" dirty="0"/>
                        <a:t>備考</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・未成年の子どもがいる場合は、希望に応じ、宣誓書受領証に「子どもの名前」を記載することができます。</a:t>
                      </a:r>
                      <a:endParaRPr kumimoji="1" lang="en-US" altLang="ja-JP" dirty="0"/>
                    </a:p>
                    <a:p>
                      <a:r>
                        <a:rPr kumimoji="1" lang="ja-JP" altLang="en-US" dirty="0"/>
                        <a:t>・法律上の婚姻制度とは異なるため、法律上の効果は生じません</a:t>
                      </a:r>
                    </a:p>
                  </a:txBody>
                  <a:tcPr/>
                </a:tc>
                <a:extLst>
                  <a:ext uri="{0D108BD9-81ED-4DB2-BD59-A6C34878D82A}">
                    <a16:rowId xmlns:a16="http://schemas.microsoft.com/office/drawing/2014/main" val="1715259183"/>
                  </a:ext>
                </a:extLst>
              </a:tr>
              <a:tr h="357079">
                <a:tc>
                  <a:txBody>
                    <a:bodyPr/>
                    <a:lstStyle/>
                    <a:p>
                      <a:r>
                        <a:rPr kumimoji="1" lang="ja-JP" altLang="en-US" dirty="0"/>
                        <a:t>運用開始予定日</a:t>
                      </a:r>
                    </a:p>
                  </a:txBody>
                  <a:tcPr>
                    <a:solidFill>
                      <a:schemeClr val="bg1">
                        <a:lumMod val="95000"/>
                      </a:schemeClr>
                    </a:solidFill>
                  </a:tcPr>
                </a:tc>
                <a:tc>
                  <a:txBody>
                    <a:bodyPr/>
                    <a:lstStyle/>
                    <a:p>
                      <a:r>
                        <a:rPr kumimoji="1" lang="en-US" altLang="ja-JP" dirty="0"/>
                        <a:t>2024</a:t>
                      </a:r>
                      <a:r>
                        <a:rPr kumimoji="1" lang="ja-JP" altLang="en-US" dirty="0"/>
                        <a:t>（令和</a:t>
                      </a:r>
                      <a:r>
                        <a:rPr kumimoji="1" lang="en-US" altLang="ja-JP" dirty="0"/>
                        <a:t>6</a:t>
                      </a:r>
                      <a:r>
                        <a:rPr kumimoji="1" lang="ja-JP" altLang="en-US" dirty="0"/>
                        <a:t>）年</a:t>
                      </a:r>
                      <a:r>
                        <a:rPr kumimoji="1" lang="en-US" altLang="ja-JP" dirty="0"/>
                        <a:t>4</a:t>
                      </a:r>
                      <a:r>
                        <a:rPr kumimoji="1" lang="ja-JP" altLang="en-US" dirty="0"/>
                        <a:t>月</a:t>
                      </a:r>
                      <a:r>
                        <a:rPr kumimoji="1" lang="en-US" altLang="ja-JP" dirty="0"/>
                        <a:t>1</a:t>
                      </a:r>
                      <a:r>
                        <a:rPr kumimoji="1" lang="ja-JP" altLang="en-US" dirty="0"/>
                        <a:t>日</a:t>
                      </a:r>
                    </a:p>
                  </a:txBody>
                  <a:tcPr/>
                </a:tc>
                <a:extLst>
                  <a:ext uri="{0D108BD9-81ED-4DB2-BD59-A6C34878D82A}">
                    <a16:rowId xmlns:a16="http://schemas.microsoft.com/office/drawing/2014/main" val="3276830196"/>
                  </a:ext>
                </a:extLst>
              </a:tr>
            </a:tbl>
          </a:graphicData>
        </a:graphic>
      </p:graphicFrame>
      <p:sp>
        <p:nvSpPr>
          <p:cNvPr id="6" name="スライド番号プレースホルダー 5">
            <a:extLst>
              <a:ext uri="{FF2B5EF4-FFF2-40B4-BE49-F238E27FC236}">
                <a16:creationId xmlns:a16="http://schemas.microsoft.com/office/drawing/2014/main" id="{196CE7C1-F69A-9D7D-6D9C-B5C811615C39}"/>
              </a:ext>
            </a:extLst>
          </p:cNvPr>
          <p:cNvSpPr>
            <a:spLocks noGrp="1"/>
          </p:cNvSpPr>
          <p:nvPr>
            <p:ph type="sldNum" sz="quarter" idx="12"/>
          </p:nvPr>
        </p:nvSpPr>
        <p:spPr/>
        <p:txBody>
          <a:bodyPr/>
          <a:lstStyle/>
          <a:p>
            <a:r>
              <a:rPr lang="en-US" altLang="ja-JP" dirty="0"/>
              <a:t>3</a:t>
            </a:r>
            <a:endParaRPr kumimoji="1" lang="ja-JP" altLang="en-US" dirty="0"/>
          </a:p>
        </p:txBody>
      </p:sp>
    </p:spTree>
    <p:extLst>
      <p:ext uri="{BB962C8B-B14F-4D97-AF65-F5344CB8AC3E}">
        <p14:creationId xmlns:p14="http://schemas.microsoft.com/office/powerpoint/2010/main" val="402491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楕円 24">
            <a:extLst>
              <a:ext uri="{FF2B5EF4-FFF2-40B4-BE49-F238E27FC236}">
                <a16:creationId xmlns:a16="http://schemas.microsoft.com/office/drawing/2014/main" id="{382543B4-7B69-920D-43B4-369B670D1D51}"/>
              </a:ext>
            </a:extLst>
          </p:cNvPr>
          <p:cNvSpPr>
            <a:spLocks noChangeAspect="1"/>
          </p:cNvSpPr>
          <p:nvPr/>
        </p:nvSpPr>
        <p:spPr>
          <a:xfrm>
            <a:off x="9403089" y="4269510"/>
            <a:ext cx="1728000" cy="1728000"/>
          </a:xfrm>
          <a:prstGeom prst="ellipse">
            <a:avLst/>
          </a:prstGeom>
          <a:solidFill>
            <a:srgbClr val="FFFF00"/>
          </a:solid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楕円 23">
            <a:extLst>
              <a:ext uri="{FF2B5EF4-FFF2-40B4-BE49-F238E27FC236}">
                <a16:creationId xmlns:a16="http://schemas.microsoft.com/office/drawing/2014/main" id="{ABC543F2-F53D-7D7F-B800-6B1722604880}"/>
              </a:ext>
            </a:extLst>
          </p:cNvPr>
          <p:cNvSpPr>
            <a:spLocks noChangeAspect="1"/>
          </p:cNvSpPr>
          <p:nvPr/>
        </p:nvSpPr>
        <p:spPr>
          <a:xfrm>
            <a:off x="1226928" y="4203022"/>
            <a:ext cx="1728000" cy="1728000"/>
          </a:xfrm>
          <a:prstGeom prst="ellipse">
            <a:avLst/>
          </a:prstGeom>
          <a:solidFill>
            <a:srgbClr val="6DD9FF"/>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楕円 22">
            <a:extLst>
              <a:ext uri="{FF2B5EF4-FFF2-40B4-BE49-F238E27FC236}">
                <a16:creationId xmlns:a16="http://schemas.microsoft.com/office/drawing/2014/main" id="{41F3E3B7-C55E-03BC-EA4D-CDE6CBA53579}"/>
              </a:ext>
            </a:extLst>
          </p:cNvPr>
          <p:cNvSpPr>
            <a:spLocks noChangeAspect="1"/>
          </p:cNvSpPr>
          <p:nvPr/>
        </p:nvSpPr>
        <p:spPr>
          <a:xfrm>
            <a:off x="5238854" y="1594268"/>
            <a:ext cx="1764000" cy="1764000"/>
          </a:xfrm>
          <a:prstGeom prst="ellipse">
            <a:avLst/>
          </a:prstGeom>
          <a:solidFill>
            <a:srgbClr val="A4D76B"/>
          </a:solid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（宣誓制度運用イメージ図）</a:t>
            </a:r>
            <a:endParaRPr lang="en-US" altLang="ja-JP" sz="2800" dirty="0">
              <a:latin typeface="HGSｺﾞｼｯｸM" panose="020B0600000000000000" pitchFamily="50" charset="-128"/>
              <a:ea typeface="HGSｺﾞｼｯｸM" panose="020B0600000000000000" pitchFamily="50" charset="-128"/>
            </a:endParaRPr>
          </a:p>
        </p:txBody>
      </p:sp>
      <p:sp>
        <p:nvSpPr>
          <p:cNvPr id="4" name="テキスト ボックス 3">
            <a:extLst>
              <a:ext uri="{FF2B5EF4-FFF2-40B4-BE49-F238E27FC236}">
                <a16:creationId xmlns:a16="http://schemas.microsoft.com/office/drawing/2014/main" id="{CCB3D818-0F2B-B57D-0903-97EFD4AEBF05}"/>
              </a:ext>
            </a:extLst>
          </p:cNvPr>
          <p:cNvSpPr txBox="1"/>
          <p:nvPr/>
        </p:nvSpPr>
        <p:spPr>
          <a:xfrm>
            <a:off x="5033028" y="2078560"/>
            <a:ext cx="2205178" cy="646331"/>
          </a:xfrm>
          <a:prstGeom prst="rect">
            <a:avLst/>
          </a:prstGeom>
          <a:noFill/>
          <a:ln>
            <a:noFill/>
          </a:ln>
        </p:spPr>
        <p:txBody>
          <a:bodyPr wrap="square" rtlCol="0">
            <a:spAutoFit/>
          </a:bodyPr>
          <a:lstStyle/>
          <a:p>
            <a:pPr algn="ctr"/>
            <a:r>
              <a:rPr lang="ja-JP" altLang="en-US" sz="3600" dirty="0">
                <a:latin typeface="HGｺﾞｼｯｸE" panose="020B0909000000000000" pitchFamily="49" charset="-128"/>
                <a:ea typeface="HGｺﾞｼｯｸE" panose="020B0909000000000000" pitchFamily="49" charset="-128"/>
              </a:rPr>
              <a:t>宣誓者</a:t>
            </a:r>
            <a:endParaRPr lang="en-US" altLang="ja-JP" sz="3600" dirty="0">
              <a:latin typeface="HGｺﾞｼｯｸE" panose="020B0909000000000000" pitchFamily="49" charset="-128"/>
              <a:ea typeface="HGｺﾞｼｯｸE" panose="020B0909000000000000" pitchFamily="49" charset="-128"/>
            </a:endParaRPr>
          </a:p>
        </p:txBody>
      </p:sp>
      <p:sp>
        <p:nvSpPr>
          <p:cNvPr id="7" name="テキスト ボックス 6">
            <a:extLst>
              <a:ext uri="{FF2B5EF4-FFF2-40B4-BE49-F238E27FC236}">
                <a16:creationId xmlns:a16="http://schemas.microsoft.com/office/drawing/2014/main" id="{ED27ADD6-E646-A94F-5E14-2DA091A848BC}"/>
              </a:ext>
            </a:extLst>
          </p:cNvPr>
          <p:cNvSpPr txBox="1"/>
          <p:nvPr/>
        </p:nvSpPr>
        <p:spPr>
          <a:xfrm>
            <a:off x="1286877" y="4708507"/>
            <a:ext cx="1608102" cy="646331"/>
          </a:xfrm>
          <a:prstGeom prst="rect">
            <a:avLst/>
          </a:prstGeom>
          <a:noFill/>
        </p:spPr>
        <p:txBody>
          <a:bodyPr wrap="square" rtlCol="0">
            <a:spAutoFit/>
          </a:bodyPr>
          <a:lstStyle/>
          <a:p>
            <a:pPr algn="ctr"/>
            <a:r>
              <a:rPr lang="ja-JP" altLang="en-US" sz="3600" dirty="0">
                <a:latin typeface="HGｺﾞｼｯｸE" panose="020B0909000000000000" pitchFamily="49" charset="-128"/>
                <a:ea typeface="HGｺﾞｼｯｸE" panose="020B0909000000000000" pitchFamily="49" charset="-128"/>
              </a:rPr>
              <a:t>宇佐市</a:t>
            </a:r>
            <a:endParaRPr lang="en-US" altLang="ja-JP" sz="3600" dirty="0">
              <a:latin typeface="HGｺﾞｼｯｸE" panose="020B0909000000000000" pitchFamily="49" charset="-128"/>
              <a:ea typeface="HGｺﾞｼｯｸE" panose="020B0909000000000000" pitchFamily="49" charset="-128"/>
            </a:endParaRPr>
          </a:p>
        </p:txBody>
      </p:sp>
      <p:sp>
        <p:nvSpPr>
          <p:cNvPr id="8" name="テキスト ボックス 7">
            <a:extLst>
              <a:ext uri="{FF2B5EF4-FFF2-40B4-BE49-F238E27FC236}">
                <a16:creationId xmlns:a16="http://schemas.microsoft.com/office/drawing/2014/main" id="{9B802C68-187E-B012-E372-96255ED9D135}"/>
              </a:ext>
            </a:extLst>
          </p:cNvPr>
          <p:cNvSpPr txBox="1"/>
          <p:nvPr/>
        </p:nvSpPr>
        <p:spPr>
          <a:xfrm>
            <a:off x="9115454" y="4565881"/>
            <a:ext cx="2196644" cy="954107"/>
          </a:xfrm>
          <a:prstGeom prst="rect">
            <a:avLst/>
          </a:prstGeom>
          <a:noFill/>
        </p:spPr>
        <p:txBody>
          <a:bodyPr wrap="square" rtlCol="0">
            <a:spAutoFit/>
          </a:bodyPr>
          <a:lstStyle/>
          <a:p>
            <a:pPr algn="ctr"/>
            <a:r>
              <a:rPr lang="ja-JP" altLang="en-US" sz="2800" dirty="0">
                <a:latin typeface="HGｺﾞｼｯｸE" panose="020B0909000000000000" pitchFamily="49" charset="-128"/>
                <a:ea typeface="HGｺﾞｼｯｸE" panose="020B0909000000000000" pitchFamily="49" charset="-128"/>
              </a:rPr>
              <a:t>民間</a:t>
            </a:r>
            <a:endParaRPr lang="en-US" altLang="ja-JP" sz="2800" dirty="0">
              <a:latin typeface="HGｺﾞｼｯｸE" panose="020B0909000000000000" pitchFamily="49" charset="-128"/>
              <a:ea typeface="HGｺﾞｼｯｸE" panose="020B0909000000000000" pitchFamily="49" charset="-128"/>
            </a:endParaRPr>
          </a:p>
          <a:p>
            <a:pPr algn="ctr"/>
            <a:r>
              <a:rPr lang="ja-JP" altLang="en-US" sz="2800" dirty="0">
                <a:latin typeface="HGｺﾞｼｯｸE" panose="020B0909000000000000" pitchFamily="49" charset="-128"/>
                <a:ea typeface="HGｺﾞｼｯｸE" panose="020B0909000000000000" pitchFamily="49" charset="-128"/>
              </a:rPr>
              <a:t>事業者等</a:t>
            </a:r>
            <a:endParaRPr lang="en-US" altLang="ja-JP" sz="2800" dirty="0">
              <a:latin typeface="HGｺﾞｼｯｸE" panose="020B0909000000000000" pitchFamily="49" charset="-128"/>
              <a:ea typeface="HGｺﾞｼｯｸE" panose="020B0909000000000000" pitchFamily="49" charset="-128"/>
            </a:endParaRPr>
          </a:p>
        </p:txBody>
      </p:sp>
      <p:cxnSp>
        <p:nvCxnSpPr>
          <p:cNvPr id="18" name="直線矢印コネクタ 17">
            <a:extLst>
              <a:ext uri="{FF2B5EF4-FFF2-40B4-BE49-F238E27FC236}">
                <a16:creationId xmlns:a16="http://schemas.microsoft.com/office/drawing/2014/main" id="{F6590785-5F84-BDED-245B-88E484E96051}"/>
              </a:ext>
            </a:extLst>
          </p:cNvPr>
          <p:cNvCxnSpPr>
            <a:cxnSpLocks/>
          </p:cNvCxnSpPr>
          <p:nvPr/>
        </p:nvCxnSpPr>
        <p:spPr>
          <a:xfrm flipH="1">
            <a:off x="2718020" y="2808262"/>
            <a:ext cx="2393896" cy="147600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BFB06BE0-D966-B73E-A306-BADDD093C2B6}"/>
              </a:ext>
            </a:extLst>
          </p:cNvPr>
          <p:cNvCxnSpPr>
            <a:cxnSpLocks/>
          </p:cNvCxnSpPr>
          <p:nvPr/>
        </p:nvCxnSpPr>
        <p:spPr>
          <a:xfrm>
            <a:off x="3567505" y="5365889"/>
            <a:ext cx="513622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BCB08E7A-71EC-AC5B-9718-A7A072CC8735}"/>
              </a:ext>
            </a:extLst>
          </p:cNvPr>
          <p:cNvSpPr txBox="1"/>
          <p:nvPr/>
        </p:nvSpPr>
        <p:spPr>
          <a:xfrm>
            <a:off x="2293993" y="1973571"/>
            <a:ext cx="2833168" cy="769441"/>
          </a:xfrm>
          <a:prstGeom prst="rect">
            <a:avLst/>
          </a:prstGeom>
          <a:noFill/>
          <a:ln>
            <a:noFill/>
          </a:ln>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rPr>
              <a:t>・</a:t>
            </a:r>
            <a:r>
              <a:rPr lang="ja-JP" altLang="en-US" sz="2400" dirty="0">
                <a:latin typeface="HGｺﾞｼｯｸE" panose="020B0909000000000000" pitchFamily="49" charset="-128"/>
                <a:ea typeface="HGｺﾞｼｯｸE" panose="020B0909000000000000" pitchFamily="49" charset="-128"/>
              </a:rPr>
              <a:t>宣誓</a:t>
            </a:r>
            <a:endParaRPr lang="en-US" altLang="ja-JP" sz="2400" dirty="0">
              <a:latin typeface="HGｺﾞｼｯｸE" panose="020B0909000000000000" pitchFamily="49" charset="-128"/>
              <a:ea typeface="HGｺﾞｼｯｸE" panose="020B0909000000000000" pitchFamily="49" charset="-128"/>
            </a:endParaRPr>
          </a:p>
          <a:p>
            <a:r>
              <a:rPr lang="ja-JP" altLang="en-US" sz="2000" dirty="0">
                <a:latin typeface="HGSｺﾞｼｯｸM" panose="020B0600000000000000" pitchFamily="50" charset="-128"/>
                <a:ea typeface="HGSｺﾞｼｯｸM" panose="020B0600000000000000" pitchFamily="50" charset="-128"/>
              </a:rPr>
              <a:t>・宣誓書受領証の掲示</a:t>
            </a:r>
            <a:endParaRPr lang="en-US" altLang="ja-JP" sz="2000" dirty="0">
              <a:latin typeface="HGSｺﾞｼｯｸM" panose="020B0600000000000000" pitchFamily="50" charset="-128"/>
              <a:ea typeface="HGSｺﾞｼｯｸM" panose="020B0600000000000000" pitchFamily="50" charset="-128"/>
            </a:endParaRPr>
          </a:p>
        </p:txBody>
      </p:sp>
      <p:sp>
        <p:nvSpPr>
          <p:cNvPr id="28" name="テキスト ボックス 27">
            <a:extLst>
              <a:ext uri="{FF2B5EF4-FFF2-40B4-BE49-F238E27FC236}">
                <a16:creationId xmlns:a16="http://schemas.microsoft.com/office/drawing/2014/main" id="{1AFD5115-498F-3E50-729A-EB00A5243A59}"/>
              </a:ext>
            </a:extLst>
          </p:cNvPr>
          <p:cNvSpPr txBox="1"/>
          <p:nvPr/>
        </p:nvSpPr>
        <p:spPr>
          <a:xfrm>
            <a:off x="2981634" y="4445973"/>
            <a:ext cx="3637439" cy="769441"/>
          </a:xfrm>
          <a:prstGeom prst="rect">
            <a:avLst/>
          </a:prstGeom>
          <a:noFill/>
          <a:ln>
            <a:noFill/>
          </a:ln>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rPr>
              <a:t>・</a:t>
            </a:r>
            <a:r>
              <a:rPr lang="ja-JP" altLang="en-US" sz="2400" dirty="0">
                <a:latin typeface="HGｺﾞｼｯｸE" panose="020B0909000000000000" pitchFamily="49" charset="-128"/>
                <a:ea typeface="HGｺﾞｼｯｸE" panose="020B0909000000000000" pitchFamily="49" charset="-128"/>
              </a:rPr>
              <a:t>宣誓書受領証の交付</a:t>
            </a:r>
            <a:endParaRPr lang="en-US" altLang="ja-JP" sz="2000" dirty="0">
              <a:latin typeface="HGｺﾞｼｯｸE" panose="020B0909000000000000" pitchFamily="49" charset="-128"/>
              <a:ea typeface="HGｺﾞｼｯｸE" panose="020B0909000000000000" pitchFamily="49" charset="-128"/>
            </a:endParaRPr>
          </a:p>
          <a:p>
            <a:r>
              <a:rPr lang="ja-JP" altLang="en-US" sz="2000" dirty="0">
                <a:latin typeface="HGSｺﾞｼｯｸM" panose="020B0600000000000000" pitchFamily="50" charset="-128"/>
                <a:ea typeface="HGSｺﾞｼｯｸM" panose="020B0600000000000000" pitchFamily="50" charset="-128"/>
              </a:rPr>
              <a:t>・行政サービスの提供</a:t>
            </a:r>
            <a:endParaRPr lang="en-US" altLang="ja-JP" sz="2000" dirty="0">
              <a:latin typeface="HGSｺﾞｼｯｸM" panose="020B0600000000000000" pitchFamily="50" charset="-128"/>
              <a:ea typeface="HGSｺﾞｼｯｸM" panose="020B0600000000000000" pitchFamily="50" charset="-128"/>
            </a:endParaRPr>
          </a:p>
        </p:txBody>
      </p:sp>
      <p:sp>
        <p:nvSpPr>
          <p:cNvPr id="29" name="テキスト ボックス 28">
            <a:extLst>
              <a:ext uri="{FF2B5EF4-FFF2-40B4-BE49-F238E27FC236}">
                <a16:creationId xmlns:a16="http://schemas.microsoft.com/office/drawing/2014/main" id="{014EC04A-4975-8C75-3BFE-D66B3B0CADE8}"/>
              </a:ext>
            </a:extLst>
          </p:cNvPr>
          <p:cNvSpPr txBox="1"/>
          <p:nvPr/>
        </p:nvSpPr>
        <p:spPr>
          <a:xfrm>
            <a:off x="7167299" y="1969123"/>
            <a:ext cx="3324396" cy="461665"/>
          </a:xfrm>
          <a:prstGeom prst="rect">
            <a:avLst/>
          </a:prstGeom>
          <a:noFill/>
          <a:ln>
            <a:noFill/>
          </a:ln>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rPr>
              <a:t>・</a:t>
            </a:r>
            <a:r>
              <a:rPr lang="ja-JP" altLang="en-US" sz="2400" dirty="0">
                <a:latin typeface="HGｺﾞｼｯｸE" panose="020B0909000000000000" pitchFamily="49" charset="-128"/>
                <a:ea typeface="HGｺﾞｼｯｸE" panose="020B0909000000000000" pitchFamily="49" charset="-128"/>
              </a:rPr>
              <a:t>宣誓書受領証の掲示</a:t>
            </a:r>
            <a:endParaRPr lang="en-US" altLang="ja-JP" sz="2000" dirty="0">
              <a:latin typeface="HGｺﾞｼｯｸE" panose="020B0909000000000000" pitchFamily="49" charset="-128"/>
              <a:ea typeface="HGｺﾞｼｯｸE" panose="020B0909000000000000" pitchFamily="49" charset="-128"/>
            </a:endParaRPr>
          </a:p>
        </p:txBody>
      </p:sp>
      <p:sp>
        <p:nvSpPr>
          <p:cNvPr id="30" name="テキスト ボックス 29">
            <a:extLst>
              <a:ext uri="{FF2B5EF4-FFF2-40B4-BE49-F238E27FC236}">
                <a16:creationId xmlns:a16="http://schemas.microsoft.com/office/drawing/2014/main" id="{D0B232AF-68A9-7C32-08A6-466D72D6C715}"/>
              </a:ext>
            </a:extLst>
          </p:cNvPr>
          <p:cNvSpPr txBox="1"/>
          <p:nvPr/>
        </p:nvSpPr>
        <p:spPr>
          <a:xfrm>
            <a:off x="5437350" y="3807845"/>
            <a:ext cx="2719302" cy="461665"/>
          </a:xfrm>
          <a:prstGeom prst="rect">
            <a:avLst/>
          </a:prstGeom>
          <a:noFill/>
          <a:ln>
            <a:noFill/>
          </a:ln>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a:t>
            </a:r>
            <a:r>
              <a:rPr lang="ja-JP" altLang="en-US" sz="2400" dirty="0">
                <a:latin typeface="HGｺﾞｼｯｸE" panose="020B0909000000000000" pitchFamily="49" charset="-128"/>
                <a:ea typeface="HGｺﾞｼｯｸE" panose="020B0909000000000000" pitchFamily="49" charset="-128"/>
              </a:rPr>
              <a:t>サービスの提供</a:t>
            </a:r>
            <a:endParaRPr lang="en-US" altLang="ja-JP" sz="2400" dirty="0">
              <a:latin typeface="HGｺﾞｼｯｸE" panose="020B0909000000000000" pitchFamily="49" charset="-128"/>
              <a:ea typeface="HGｺﾞｼｯｸE" panose="020B0909000000000000" pitchFamily="49" charset="-128"/>
            </a:endParaRPr>
          </a:p>
        </p:txBody>
      </p:sp>
      <p:sp>
        <p:nvSpPr>
          <p:cNvPr id="31" name="テキスト ボックス 30">
            <a:extLst>
              <a:ext uri="{FF2B5EF4-FFF2-40B4-BE49-F238E27FC236}">
                <a16:creationId xmlns:a16="http://schemas.microsoft.com/office/drawing/2014/main" id="{2C346809-D7B6-A1E5-2EAF-9B6021EE17BE}"/>
              </a:ext>
            </a:extLst>
          </p:cNvPr>
          <p:cNvSpPr txBox="1"/>
          <p:nvPr/>
        </p:nvSpPr>
        <p:spPr>
          <a:xfrm>
            <a:off x="4555566" y="5469357"/>
            <a:ext cx="3183327" cy="461665"/>
          </a:xfrm>
          <a:prstGeom prst="rect">
            <a:avLst/>
          </a:prstGeom>
          <a:noFill/>
          <a:ln>
            <a:noFill/>
          </a:ln>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a:t>
            </a:r>
            <a:r>
              <a:rPr lang="ja-JP" altLang="en-US" sz="2400" dirty="0">
                <a:latin typeface="HGｺﾞｼｯｸE" panose="020B0909000000000000" pitchFamily="49" charset="-128"/>
                <a:ea typeface="HGｺﾞｼｯｸE" panose="020B0909000000000000" pitchFamily="49" charset="-128"/>
              </a:rPr>
              <a:t>制度の周知・啓発</a:t>
            </a:r>
            <a:endParaRPr lang="en-US" altLang="ja-JP" sz="2400" dirty="0">
              <a:latin typeface="HGｺﾞｼｯｸE" panose="020B0909000000000000" pitchFamily="49" charset="-128"/>
              <a:ea typeface="HGｺﾞｼｯｸE" panose="020B0909000000000000" pitchFamily="49" charset="-128"/>
            </a:endParaRPr>
          </a:p>
        </p:txBody>
      </p:sp>
      <p:sp>
        <p:nvSpPr>
          <p:cNvPr id="6" name="スライド番号プレースホルダー 5">
            <a:extLst>
              <a:ext uri="{FF2B5EF4-FFF2-40B4-BE49-F238E27FC236}">
                <a16:creationId xmlns:a16="http://schemas.microsoft.com/office/drawing/2014/main" id="{32BE20AF-BAD0-168E-A5B2-B13D23FA7A93}"/>
              </a:ext>
            </a:extLst>
          </p:cNvPr>
          <p:cNvSpPr>
            <a:spLocks noGrp="1"/>
          </p:cNvSpPr>
          <p:nvPr>
            <p:ph type="sldNum" sz="quarter" idx="12"/>
          </p:nvPr>
        </p:nvSpPr>
        <p:spPr/>
        <p:txBody>
          <a:bodyPr/>
          <a:lstStyle/>
          <a:p>
            <a:r>
              <a:rPr kumimoji="1" lang="en-US" altLang="ja-JP" dirty="0"/>
              <a:t>4</a:t>
            </a:r>
          </a:p>
        </p:txBody>
      </p:sp>
      <p:cxnSp>
        <p:nvCxnSpPr>
          <p:cNvPr id="9" name="直線矢印コネクタ 8">
            <a:extLst>
              <a:ext uri="{FF2B5EF4-FFF2-40B4-BE49-F238E27FC236}">
                <a16:creationId xmlns:a16="http://schemas.microsoft.com/office/drawing/2014/main" id="{AB4B2AA5-9352-7706-A657-A5E6F4915A54}"/>
              </a:ext>
            </a:extLst>
          </p:cNvPr>
          <p:cNvCxnSpPr>
            <a:cxnSpLocks/>
          </p:cNvCxnSpPr>
          <p:nvPr/>
        </p:nvCxnSpPr>
        <p:spPr>
          <a:xfrm flipV="1">
            <a:off x="2955845" y="3199142"/>
            <a:ext cx="2393896" cy="147600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AB0DEAB1-71FD-6D84-9485-0F975E4171BA}"/>
              </a:ext>
            </a:extLst>
          </p:cNvPr>
          <p:cNvCxnSpPr>
            <a:cxnSpLocks/>
          </p:cNvCxnSpPr>
          <p:nvPr/>
        </p:nvCxnSpPr>
        <p:spPr>
          <a:xfrm>
            <a:off x="7182544" y="2804321"/>
            <a:ext cx="2393896" cy="147600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AC42AB6D-47FE-1161-4C84-599537D6699F}"/>
              </a:ext>
            </a:extLst>
          </p:cNvPr>
          <p:cNvCxnSpPr>
            <a:cxnSpLocks/>
          </p:cNvCxnSpPr>
          <p:nvPr/>
        </p:nvCxnSpPr>
        <p:spPr>
          <a:xfrm flipH="1" flipV="1">
            <a:off x="6922666" y="3184575"/>
            <a:ext cx="2393896" cy="147600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21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29" y="365966"/>
            <a:ext cx="10400999"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（同制度の利用者が受けられる行政・民間サービスの例）</a:t>
            </a:r>
            <a:endParaRPr lang="en-US" altLang="ja-JP" sz="2800" dirty="0">
              <a:latin typeface="HGSｺﾞｼｯｸM" panose="020B0600000000000000" pitchFamily="50" charset="-128"/>
              <a:ea typeface="HGSｺﾞｼｯｸM" panose="020B0600000000000000" pitchFamily="50" charset="-128"/>
            </a:endParaRPr>
          </a:p>
        </p:txBody>
      </p:sp>
      <p:sp>
        <p:nvSpPr>
          <p:cNvPr id="6" name="スライド番号プレースホルダー 5">
            <a:extLst>
              <a:ext uri="{FF2B5EF4-FFF2-40B4-BE49-F238E27FC236}">
                <a16:creationId xmlns:a16="http://schemas.microsoft.com/office/drawing/2014/main" id="{32BE20AF-BAD0-168E-A5B2-B13D23FA7A93}"/>
              </a:ext>
            </a:extLst>
          </p:cNvPr>
          <p:cNvSpPr>
            <a:spLocks noGrp="1"/>
          </p:cNvSpPr>
          <p:nvPr>
            <p:ph type="sldNum" sz="quarter" idx="12"/>
          </p:nvPr>
        </p:nvSpPr>
        <p:spPr/>
        <p:txBody>
          <a:bodyPr/>
          <a:lstStyle/>
          <a:p>
            <a:r>
              <a:rPr kumimoji="1" lang="en-US" altLang="ja-JP" dirty="0"/>
              <a:t>5</a:t>
            </a:r>
            <a:endParaRPr kumimoji="1" lang="ja-JP" altLang="en-US" dirty="0"/>
          </a:p>
        </p:txBody>
      </p:sp>
      <p:sp>
        <p:nvSpPr>
          <p:cNvPr id="9" name="テキスト ボックス 8">
            <a:extLst>
              <a:ext uri="{FF2B5EF4-FFF2-40B4-BE49-F238E27FC236}">
                <a16:creationId xmlns:a16="http://schemas.microsoft.com/office/drawing/2014/main" id="{A806E314-1B8F-9148-3C50-C6562AA4D4BF}"/>
              </a:ext>
            </a:extLst>
          </p:cNvPr>
          <p:cNvSpPr txBox="1"/>
          <p:nvPr/>
        </p:nvSpPr>
        <p:spPr>
          <a:xfrm>
            <a:off x="829896" y="1443184"/>
            <a:ext cx="5490222" cy="307777"/>
          </a:xfrm>
          <a:prstGeom prst="rect">
            <a:avLst/>
          </a:prstGeom>
          <a:noFill/>
          <a:ln>
            <a:noFill/>
          </a:ln>
        </p:spPr>
        <p:txBody>
          <a:bodyPr wrap="square" rtlCol="0">
            <a:spAutoFit/>
          </a:bodyPr>
          <a:lstStyle/>
          <a:p>
            <a:r>
              <a:rPr lang="en-US" altLang="ja-JP" sz="1400" dirty="0">
                <a:latin typeface="HGｺﾞｼｯｸM" panose="020B0609000000000000" pitchFamily="49" charset="-128"/>
                <a:ea typeface="HGｺﾞｼｯｸM" panose="020B0609000000000000" pitchFamily="49" charset="-128"/>
              </a:rPr>
              <a:t>※</a:t>
            </a:r>
            <a:r>
              <a:rPr lang="ja-JP" altLang="en-US" sz="1400" dirty="0">
                <a:latin typeface="HGｺﾞｼｯｸM" panose="020B0609000000000000" pitchFamily="49" charset="-128"/>
                <a:ea typeface="HGｺﾞｼｯｸM" panose="020B0609000000000000" pitchFamily="49" charset="-128"/>
              </a:rPr>
              <a:t>同制度を利用せずとも利用可能な事例を一部含む。</a:t>
            </a:r>
            <a:endParaRPr lang="en-US" altLang="ja-JP" sz="1400" dirty="0">
              <a:latin typeface="HGｺﾞｼｯｸM" panose="020B0609000000000000" pitchFamily="49" charset="-128"/>
              <a:ea typeface="HGｺﾞｼｯｸM" panose="020B0609000000000000" pitchFamily="49" charset="-128"/>
            </a:endParaRPr>
          </a:p>
        </p:txBody>
      </p:sp>
      <p:graphicFrame>
        <p:nvGraphicFramePr>
          <p:cNvPr id="3" name="表 2">
            <a:extLst>
              <a:ext uri="{FF2B5EF4-FFF2-40B4-BE49-F238E27FC236}">
                <a16:creationId xmlns:a16="http://schemas.microsoft.com/office/drawing/2014/main" id="{F834F3EA-8503-9E65-3A00-A6C29064E8DB}"/>
              </a:ext>
            </a:extLst>
          </p:cNvPr>
          <p:cNvGraphicFramePr>
            <a:graphicFrameLocks noGrp="1"/>
          </p:cNvGraphicFramePr>
          <p:nvPr>
            <p:extLst>
              <p:ext uri="{D42A27DB-BD31-4B8C-83A1-F6EECF244321}">
                <p14:modId xmlns:p14="http://schemas.microsoft.com/office/powerpoint/2010/main" val="2240103478"/>
              </p:ext>
            </p:extLst>
          </p:nvPr>
        </p:nvGraphicFramePr>
        <p:xfrm>
          <a:off x="829896" y="1882791"/>
          <a:ext cx="10835999" cy="4298398"/>
        </p:xfrm>
        <a:graphic>
          <a:graphicData uri="http://schemas.openxmlformats.org/drawingml/2006/table">
            <a:tbl>
              <a:tblPr firstRow="1" bandRow="1">
                <a:tableStyleId>{5940675A-B579-460E-94D1-54222C63F5DA}</a:tableStyleId>
              </a:tblPr>
              <a:tblGrid>
                <a:gridCol w="762196">
                  <a:extLst>
                    <a:ext uri="{9D8B030D-6E8A-4147-A177-3AD203B41FA5}">
                      <a16:colId xmlns:a16="http://schemas.microsoft.com/office/drawing/2014/main" val="3187029117"/>
                    </a:ext>
                  </a:extLst>
                </a:gridCol>
                <a:gridCol w="2407817">
                  <a:extLst>
                    <a:ext uri="{9D8B030D-6E8A-4147-A177-3AD203B41FA5}">
                      <a16:colId xmlns:a16="http://schemas.microsoft.com/office/drawing/2014/main" val="449335611"/>
                    </a:ext>
                  </a:extLst>
                </a:gridCol>
                <a:gridCol w="5834256">
                  <a:extLst>
                    <a:ext uri="{9D8B030D-6E8A-4147-A177-3AD203B41FA5}">
                      <a16:colId xmlns:a16="http://schemas.microsoft.com/office/drawing/2014/main" val="1277250906"/>
                    </a:ext>
                  </a:extLst>
                </a:gridCol>
                <a:gridCol w="1831730">
                  <a:extLst>
                    <a:ext uri="{9D8B030D-6E8A-4147-A177-3AD203B41FA5}">
                      <a16:colId xmlns:a16="http://schemas.microsoft.com/office/drawing/2014/main" val="4088050340"/>
                    </a:ext>
                  </a:extLst>
                </a:gridCol>
              </a:tblGrid>
              <a:tr h="612000">
                <a:tc>
                  <a:txBody>
                    <a:bodyPr/>
                    <a:lstStyle/>
                    <a:p>
                      <a:pPr algn="ctr"/>
                      <a:r>
                        <a:rPr kumimoji="1" lang="ja-JP" altLang="en-US" dirty="0">
                          <a:solidFill>
                            <a:schemeClr val="tx1"/>
                          </a:solidFill>
                          <a:latin typeface="HGｺﾞｼｯｸE" panose="020B0909000000000000" pitchFamily="49" charset="-128"/>
                          <a:ea typeface="HGｺﾞｼｯｸE" panose="020B0909000000000000" pitchFamily="49" charset="-128"/>
                        </a:rPr>
                        <a:t>区分</a:t>
                      </a:r>
                    </a:p>
                  </a:txBody>
                  <a:tcPr anchor="ctr">
                    <a:solidFill>
                      <a:schemeClr val="bg2"/>
                    </a:solidFill>
                  </a:tcPr>
                </a:tc>
                <a:tc>
                  <a:txBody>
                    <a:bodyPr/>
                    <a:lstStyle/>
                    <a:p>
                      <a:pPr algn="ctr"/>
                      <a:r>
                        <a:rPr kumimoji="1" lang="ja-JP" altLang="en-US" dirty="0">
                          <a:solidFill>
                            <a:schemeClr val="tx1"/>
                          </a:solidFill>
                          <a:latin typeface="HGｺﾞｼｯｸE" panose="020B0909000000000000" pitchFamily="49" charset="-128"/>
                          <a:ea typeface="HGｺﾞｼｯｸE" panose="020B0909000000000000" pitchFamily="49" charset="-128"/>
                        </a:rPr>
                        <a:t>制度</a:t>
                      </a:r>
                    </a:p>
                  </a:txBody>
                  <a:tcPr anchor="ctr">
                    <a:solidFill>
                      <a:schemeClr val="bg2"/>
                    </a:solidFill>
                  </a:tcPr>
                </a:tc>
                <a:tc>
                  <a:txBody>
                    <a:bodyPr/>
                    <a:lstStyle/>
                    <a:p>
                      <a:pPr algn="ctr"/>
                      <a:r>
                        <a:rPr kumimoji="1" lang="ja-JP" altLang="en-US" dirty="0">
                          <a:solidFill>
                            <a:schemeClr val="tx1"/>
                          </a:solidFill>
                          <a:latin typeface="HGｺﾞｼｯｸE" panose="020B0909000000000000" pitchFamily="49" charset="-128"/>
                          <a:ea typeface="HGｺﾞｼｯｸE" panose="020B0909000000000000" pitchFamily="49" charset="-128"/>
                        </a:rPr>
                        <a:t>内容</a:t>
                      </a:r>
                    </a:p>
                  </a:txBody>
                  <a:tcPr anchor="ctr">
                    <a:solidFill>
                      <a:schemeClr val="bg2"/>
                    </a:solidFill>
                  </a:tcPr>
                </a:tc>
                <a:tc>
                  <a:txBody>
                    <a:bodyPr/>
                    <a:lstStyle/>
                    <a:p>
                      <a:pPr algn="ctr"/>
                      <a:r>
                        <a:rPr kumimoji="1" lang="ja-JP" altLang="en-US" dirty="0">
                          <a:solidFill>
                            <a:schemeClr val="tx1"/>
                          </a:solidFill>
                          <a:latin typeface="HGｺﾞｼｯｸE" panose="020B0909000000000000" pitchFamily="49" charset="-128"/>
                          <a:ea typeface="HGｺﾞｼｯｸE" panose="020B0909000000000000" pitchFamily="49" charset="-128"/>
                        </a:rPr>
                        <a:t>行政</a:t>
                      </a:r>
                      <a:r>
                        <a:rPr kumimoji="1" lang="en-US" altLang="ja-JP" dirty="0">
                          <a:solidFill>
                            <a:schemeClr val="tx1"/>
                          </a:solidFill>
                          <a:latin typeface="HGｺﾞｼｯｸE" panose="020B0909000000000000" pitchFamily="49" charset="-128"/>
                          <a:ea typeface="HGｺﾞｼｯｸE" panose="020B0909000000000000" pitchFamily="49" charset="-128"/>
                        </a:rPr>
                        <a:t>or</a:t>
                      </a:r>
                      <a:r>
                        <a:rPr kumimoji="1" lang="ja-JP" altLang="en-US" dirty="0">
                          <a:solidFill>
                            <a:schemeClr val="tx1"/>
                          </a:solidFill>
                          <a:latin typeface="HGｺﾞｼｯｸE" panose="020B0909000000000000" pitchFamily="49" charset="-128"/>
                          <a:ea typeface="HGｺﾞｼｯｸE" panose="020B0909000000000000" pitchFamily="49" charset="-128"/>
                        </a:rPr>
                        <a:t>民間</a:t>
                      </a:r>
                      <a:endParaRPr kumimoji="1" lang="en-US" altLang="ja-JP" dirty="0">
                        <a:solidFill>
                          <a:schemeClr val="tx1"/>
                        </a:solidFill>
                        <a:latin typeface="HGｺﾞｼｯｸE" panose="020B0909000000000000" pitchFamily="49" charset="-128"/>
                        <a:ea typeface="HGｺﾞｼｯｸE" panose="020B0909000000000000" pitchFamily="49" charset="-128"/>
                      </a:endParaRPr>
                    </a:p>
                    <a:p>
                      <a:pPr algn="ctr"/>
                      <a:r>
                        <a:rPr kumimoji="1" lang="ja-JP" altLang="en-US" dirty="0">
                          <a:solidFill>
                            <a:schemeClr val="tx1"/>
                          </a:solidFill>
                          <a:latin typeface="HGｺﾞｼｯｸE" panose="020B0909000000000000" pitchFamily="49" charset="-128"/>
                          <a:ea typeface="HGｺﾞｼｯｸE" panose="020B0909000000000000" pitchFamily="49" charset="-128"/>
                        </a:rPr>
                        <a:t>サービス</a:t>
                      </a:r>
                    </a:p>
                  </a:txBody>
                  <a:tcPr anchor="ctr">
                    <a:solidFill>
                      <a:schemeClr val="bg2"/>
                    </a:solidFill>
                  </a:tcPr>
                </a:tc>
                <a:extLst>
                  <a:ext uri="{0D108BD9-81ED-4DB2-BD59-A6C34878D82A}">
                    <a16:rowId xmlns:a16="http://schemas.microsoft.com/office/drawing/2014/main" val="2474139531"/>
                  </a:ext>
                </a:extLst>
              </a:tr>
              <a:tr h="420479">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住宅</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市営住宅の入居。</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HGｺﾞｼｯｸM" panose="020B0609000000000000" pitchFamily="49" charset="-128"/>
                          <a:ea typeface="HGｺﾞｼｯｸM" panose="020B0609000000000000" pitchFamily="49" charset="-128"/>
                        </a:rPr>
                        <a:t>パートナーと入居が可能。</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HGｺﾞｼｯｸM" panose="020B0609000000000000" pitchFamily="49" charset="-128"/>
                          <a:ea typeface="HGｺﾞｼｯｸM" panose="020B0609000000000000" pitchFamily="49" charset="-128"/>
                        </a:rPr>
                        <a:t>行政サービス</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2564525281"/>
                  </a:ext>
                </a:extLst>
              </a:tr>
              <a:tr h="420479">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住宅</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住居の取得・賃借、引越費用等の補助</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HGｺﾞｼｯｸM" panose="020B0609000000000000" pitchFamily="49" charset="-128"/>
                          <a:ea typeface="HGｺﾞｼｯｸM" panose="020B0609000000000000" pitchFamily="49" charset="-128"/>
                        </a:rPr>
                        <a:t>宣誓カップルを「</a:t>
                      </a:r>
                      <a:r>
                        <a:rPr kumimoji="1" lang="zh-TW" altLang="en-US" dirty="0">
                          <a:solidFill>
                            <a:schemeClr val="tx1"/>
                          </a:solidFill>
                          <a:latin typeface="HGｺﾞｼｯｸM" panose="020B0609000000000000" pitchFamily="49" charset="-128"/>
                          <a:ea typeface="HGｺﾞｼｯｸM" panose="020B0609000000000000" pitchFamily="49" charset="-128"/>
                        </a:rPr>
                        <a:t>宇佐市結婚新生活応援事業補助金</a:t>
                      </a:r>
                      <a:r>
                        <a:rPr kumimoji="1" lang="ja-JP" altLang="en-US" dirty="0">
                          <a:solidFill>
                            <a:schemeClr val="tx1"/>
                          </a:solidFill>
                          <a:latin typeface="HGｺﾞｼｯｸM" panose="020B0609000000000000" pitchFamily="49" charset="-128"/>
                          <a:ea typeface="HGｺﾞｼｯｸM" panose="020B0609000000000000" pitchFamily="49" charset="-128"/>
                        </a:rPr>
                        <a:t>」制度の対象として扱う</a:t>
                      </a:r>
                      <a:r>
                        <a:rPr kumimoji="1" lang="ja-JP" altLang="en-US" sz="1400" dirty="0">
                          <a:solidFill>
                            <a:schemeClr val="tx1"/>
                          </a:solidFill>
                          <a:latin typeface="HGｺﾞｼｯｸM" panose="020B0609000000000000" pitchFamily="49" charset="-128"/>
                          <a:ea typeface="HGｺﾞｼｯｸM" panose="020B0609000000000000" pitchFamily="49" charset="-128"/>
                        </a:rPr>
                        <a:t>（</a:t>
                      </a:r>
                      <a:r>
                        <a:rPr kumimoji="1" lang="en-US" altLang="ja-JP" sz="1400" dirty="0">
                          <a:solidFill>
                            <a:schemeClr val="tx1"/>
                          </a:solidFill>
                          <a:latin typeface="HGｺﾞｼｯｸM" panose="020B0609000000000000" pitchFamily="49" charset="-128"/>
                          <a:ea typeface="HGｺﾞｼｯｸM" panose="020B0609000000000000" pitchFamily="49" charset="-128"/>
                        </a:rPr>
                        <a:t>※</a:t>
                      </a:r>
                      <a:r>
                        <a:rPr kumimoji="1" lang="ja-JP" altLang="en-US" sz="1400" dirty="0">
                          <a:solidFill>
                            <a:schemeClr val="tx1"/>
                          </a:solidFill>
                          <a:latin typeface="HGｺﾞｼｯｸM" panose="020B0609000000000000" pitchFamily="49" charset="-128"/>
                          <a:ea typeface="HGｺﾞｼｯｸM" panose="020B0609000000000000" pitchFamily="49" charset="-128"/>
                        </a:rPr>
                        <a:t>所得・年齢等の要件あり）</a:t>
                      </a:r>
                      <a:r>
                        <a:rPr kumimoji="1" lang="ja-JP" altLang="en-US" dirty="0">
                          <a:solidFill>
                            <a:schemeClr val="tx1"/>
                          </a:solidFill>
                          <a:latin typeface="HGｺﾞｼｯｸM" panose="020B0609000000000000" pitchFamily="49" charset="-128"/>
                          <a:ea typeface="HGｺﾞｼｯｸM" panose="020B0609000000000000" pitchFamily="49" charset="-128"/>
                        </a:rPr>
                        <a:t>。</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HGｺﾞｼｯｸM" panose="020B0609000000000000" pitchFamily="49" charset="-128"/>
                          <a:ea typeface="HGｺﾞｼｯｸM" panose="020B0609000000000000" pitchFamily="49" charset="-128"/>
                        </a:rPr>
                        <a:t>行政サービス</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653768661"/>
                  </a:ext>
                </a:extLst>
              </a:tr>
              <a:tr h="420479">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犯罪</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犯罪被害者等見舞金</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パートナーを支給対象として扱う。</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行政サービス</a:t>
                      </a:r>
                    </a:p>
                  </a:txBody>
                  <a:tcPr/>
                </a:tc>
                <a:extLst>
                  <a:ext uri="{0D108BD9-81ED-4DB2-BD59-A6C34878D82A}">
                    <a16:rowId xmlns:a16="http://schemas.microsoft.com/office/drawing/2014/main" val="2204248596"/>
                  </a:ext>
                </a:extLst>
              </a:tr>
              <a:tr h="725760">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通信</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「家族割」サービス</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パートナーも「家族」として扱う。</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p>
                      <a:r>
                        <a:rPr kumimoji="1" lang="ja-JP" altLang="en-US" dirty="0">
                          <a:solidFill>
                            <a:schemeClr val="tx1"/>
                          </a:solidFill>
                          <a:latin typeface="HGｺﾞｼｯｸM" panose="020B0609000000000000" pitchFamily="49" charset="-128"/>
                          <a:ea typeface="HGｺﾞｼｯｸM" panose="020B0609000000000000" pitchFamily="49" charset="-128"/>
                        </a:rPr>
                        <a:t>（例：</a:t>
                      </a:r>
                      <a:r>
                        <a:rPr kumimoji="1" lang="en-US" altLang="ja-JP" dirty="0">
                          <a:solidFill>
                            <a:schemeClr val="tx1"/>
                          </a:solidFill>
                          <a:latin typeface="HGｺﾞｼｯｸM" panose="020B0609000000000000" pitchFamily="49" charset="-128"/>
                          <a:ea typeface="HGｺﾞｼｯｸM" panose="020B0609000000000000" pitchFamily="49" charset="-128"/>
                        </a:rPr>
                        <a:t>KDDI</a:t>
                      </a:r>
                      <a:r>
                        <a:rPr kumimoji="1" lang="ja-JP" altLang="en-US" dirty="0">
                          <a:solidFill>
                            <a:schemeClr val="tx1"/>
                          </a:solidFill>
                          <a:latin typeface="HGｺﾞｼｯｸM" panose="020B0609000000000000" pitchFamily="49" charset="-128"/>
                          <a:ea typeface="HGｺﾞｼｯｸM" panose="020B0609000000000000" pitchFamily="49" charset="-128"/>
                        </a:rPr>
                        <a:t>、</a:t>
                      </a:r>
                      <a:r>
                        <a:rPr kumimoji="1" lang="en-US" altLang="ja-JP" dirty="0">
                          <a:solidFill>
                            <a:schemeClr val="tx1"/>
                          </a:solidFill>
                          <a:latin typeface="HGｺﾞｼｯｸM" panose="020B0609000000000000" pitchFamily="49" charset="-128"/>
                          <a:ea typeface="HGｺﾞｼｯｸM" panose="020B0609000000000000" pitchFamily="49" charset="-128"/>
                        </a:rPr>
                        <a:t>NTT</a:t>
                      </a:r>
                      <a:r>
                        <a:rPr kumimoji="1" lang="ja-JP" altLang="en-US" dirty="0">
                          <a:solidFill>
                            <a:schemeClr val="tx1"/>
                          </a:solidFill>
                          <a:latin typeface="HGｺﾞｼｯｸM" panose="020B0609000000000000" pitchFamily="49" charset="-128"/>
                          <a:ea typeface="HGｺﾞｼｯｸM" panose="020B0609000000000000" pitchFamily="49" charset="-128"/>
                        </a:rPr>
                        <a:t>ドコモ、ソフトバンク）</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民間サービス</a:t>
                      </a:r>
                    </a:p>
                  </a:txBody>
                  <a:tcPr/>
                </a:tc>
                <a:extLst>
                  <a:ext uri="{0D108BD9-81ED-4DB2-BD59-A6C34878D82A}">
                    <a16:rowId xmlns:a16="http://schemas.microsoft.com/office/drawing/2014/main" val="1299685007"/>
                  </a:ext>
                </a:extLst>
              </a:tr>
              <a:tr h="72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HGｺﾞｼｯｸM" panose="020B0609000000000000" pitchFamily="49" charset="-128"/>
                          <a:ea typeface="HGｺﾞｼｯｸM" panose="020B0609000000000000" pitchFamily="49" charset="-128"/>
                        </a:rPr>
                        <a:t>航空</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マイレージサービス</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HGｺﾞｼｯｸM" panose="020B0609000000000000" pitchFamily="49" charset="-128"/>
                          <a:ea typeface="HGｺﾞｼｯｸM" panose="020B0609000000000000" pitchFamily="49" charset="-128"/>
                        </a:rPr>
                        <a:t>パートナーも「家族」として扱う。</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p>
                      <a:r>
                        <a:rPr kumimoji="1" lang="ja-JP" altLang="en-US" dirty="0">
                          <a:solidFill>
                            <a:schemeClr val="tx1"/>
                          </a:solidFill>
                          <a:latin typeface="HGｺﾞｼｯｸM" panose="020B0609000000000000" pitchFamily="49" charset="-128"/>
                          <a:ea typeface="HGｺﾞｼｯｸM" panose="020B0609000000000000" pitchFamily="49" charset="-128"/>
                        </a:rPr>
                        <a:t>（例：</a:t>
                      </a:r>
                      <a:r>
                        <a:rPr kumimoji="1" lang="en-US" altLang="ja-JP" dirty="0">
                          <a:solidFill>
                            <a:schemeClr val="tx1"/>
                          </a:solidFill>
                          <a:latin typeface="HGｺﾞｼｯｸM" panose="020B0609000000000000" pitchFamily="49" charset="-128"/>
                          <a:ea typeface="HGｺﾞｼｯｸM" panose="020B0609000000000000" pitchFamily="49" charset="-128"/>
                        </a:rPr>
                        <a:t>JAL</a:t>
                      </a:r>
                      <a:r>
                        <a:rPr kumimoji="1" lang="ja-JP" altLang="en-US" dirty="0">
                          <a:solidFill>
                            <a:schemeClr val="tx1"/>
                          </a:solidFill>
                          <a:latin typeface="HGｺﾞｼｯｸM" panose="020B0609000000000000" pitchFamily="49" charset="-128"/>
                          <a:ea typeface="HGｺﾞｼｯｸM" panose="020B0609000000000000" pitchFamily="49" charset="-128"/>
                        </a:rPr>
                        <a:t>、</a:t>
                      </a:r>
                      <a:r>
                        <a:rPr kumimoji="1" lang="en-US" altLang="ja-JP" dirty="0">
                          <a:solidFill>
                            <a:schemeClr val="tx1"/>
                          </a:solidFill>
                          <a:latin typeface="HGｺﾞｼｯｸM" panose="020B0609000000000000" pitchFamily="49" charset="-128"/>
                          <a:ea typeface="HGｺﾞｼｯｸM" panose="020B0609000000000000" pitchFamily="49" charset="-128"/>
                        </a:rPr>
                        <a:t>ANA</a:t>
                      </a:r>
                      <a:r>
                        <a:rPr kumimoji="1" lang="ja-JP" altLang="en-US" dirty="0">
                          <a:solidFill>
                            <a:schemeClr val="tx1"/>
                          </a:solidFill>
                          <a:latin typeface="HGｺﾞｼｯｸM" panose="020B0609000000000000" pitchFamily="49" charset="-128"/>
                          <a:ea typeface="HGｺﾞｼｯｸM" panose="020B0609000000000000" pitchFamily="49" charset="-128"/>
                        </a:rPr>
                        <a:t>）</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民間サービス</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1459962921"/>
                  </a:ext>
                </a:extLst>
              </a:tr>
              <a:tr h="72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HGｺﾞｼｯｸM" panose="020B0609000000000000" pitchFamily="49" charset="-128"/>
                          <a:ea typeface="HGｺﾞｼｯｸM" panose="020B0609000000000000" pitchFamily="49" charset="-128"/>
                        </a:rPr>
                        <a:t>保険</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火災保険、傷害保険、自動車保険等</a:t>
                      </a: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パートナーも「配偶者」として取り扱う。</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p>
                      <a:r>
                        <a:rPr kumimoji="1" lang="ja-JP" altLang="en-US" dirty="0">
                          <a:solidFill>
                            <a:schemeClr val="tx1"/>
                          </a:solidFill>
                          <a:latin typeface="HGｺﾞｼｯｸM" panose="020B0609000000000000" pitchFamily="49" charset="-128"/>
                          <a:ea typeface="HGｺﾞｼｯｸM" panose="020B0609000000000000" pitchFamily="49" charset="-128"/>
                        </a:rPr>
                        <a:t>（例：</a:t>
                      </a:r>
                      <a:r>
                        <a:rPr kumimoji="1" lang="zh-TW" altLang="en-US" dirty="0">
                          <a:solidFill>
                            <a:schemeClr val="tx1"/>
                          </a:solidFill>
                          <a:latin typeface="HGｺﾞｼｯｸM" panose="020B0609000000000000" pitchFamily="49" charset="-128"/>
                          <a:ea typeface="HGｺﾞｼｯｸM" panose="020B0609000000000000" pitchFamily="49" charset="-128"/>
                        </a:rPr>
                        <a:t>東京海上日動</a:t>
                      </a:r>
                      <a:r>
                        <a:rPr kumimoji="1" lang="ja-JP" altLang="en-US" dirty="0">
                          <a:solidFill>
                            <a:schemeClr val="tx1"/>
                          </a:solidFill>
                          <a:latin typeface="HGｺﾞｼｯｸM" panose="020B0609000000000000" pitchFamily="49" charset="-128"/>
                          <a:ea typeface="HGｺﾞｼｯｸM" panose="020B0609000000000000" pitchFamily="49" charset="-128"/>
                        </a:rPr>
                        <a:t>、損害保険ジャパン日本興亜）</a:t>
                      </a:r>
                      <a:endParaRPr kumimoji="1" lang="en-US" altLang="ja-JP" dirty="0">
                        <a:solidFill>
                          <a:schemeClr val="tx1"/>
                        </a:solidFill>
                        <a:latin typeface="HGｺﾞｼｯｸM" panose="020B0609000000000000" pitchFamily="49" charset="-128"/>
                        <a:ea typeface="HGｺﾞｼｯｸM" panose="020B0609000000000000" pitchFamily="49" charset="-128"/>
                      </a:endParaRPr>
                    </a:p>
                  </a:txBody>
                  <a:tcPr/>
                </a:tc>
                <a:tc>
                  <a:txBody>
                    <a:bodyPr/>
                    <a:lstStyle/>
                    <a:p>
                      <a:r>
                        <a:rPr kumimoji="1" lang="ja-JP" altLang="en-US" dirty="0">
                          <a:solidFill>
                            <a:schemeClr val="tx1"/>
                          </a:solidFill>
                          <a:latin typeface="HGｺﾞｼｯｸM" panose="020B0609000000000000" pitchFamily="49" charset="-128"/>
                          <a:ea typeface="HGｺﾞｼｯｸM" panose="020B0609000000000000" pitchFamily="49" charset="-128"/>
                        </a:rPr>
                        <a:t>民間サービス</a:t>
                      </a:r>
                    </a:p>
                  </a:txBody>
                  <a:tcPr/>
                </a:tc>
                <a:extLst>
                  <a:ext uri="{0D108BD9-81ED-4DB2-BD59-A6C34878D82A}">
                    <a16:rowId xmlns:a16="http://schemas.microsoft.com/office/drawing/2014/main" val="1059784109"/>
                  </a:ext>
                </a:extLst>
              </a:tr>
            </a:tbl>
          </a:graphicData>
        </a:graphic>
      </p:graphicFrame>
    </p:spTree>
    <p:extLst>
      <p:ext uri="{BB962C8B-B14F-4D97-AF65-F5344CB8AC3E}">
        <p14:creationId xmlns:p14="http://schemas.microsoft.com/office/powerpoint/2010/main" val="164020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a:extLst>
              <a:ext uri="{FF2B5EF4-FFF2-40B4-BE49-F238E27FC236}">
                <a16:creationId xmlns:a16="http://schemas.microsoft.com/office/drawing/2014/main" id="{81C2D02E-2155-C18C-5E79-A25D5A480B93}"/>
              </a:ext>
            </a:extLst>
          </p:cNvPr>
          <p:cNvGrpSpPr/>
          <p:nvPr/>
        </p:nvGrpSpPr>
        <p:grpSpPr>
          <a:xfrm>
            <a:off x="9337531" y="1888555"/>
            <a:ext cx="1626469" cy="1626469"/>
            <a:chOff x="9337531" y="1888555"/>
            <a:chExt cx="1626469" cy="1626469"/>
          </a:xfrm>
        </p:grpSpPr>
        <p:grpSp>
          <p:nvGrpSpPr>
            <p:cNvPr id="33" name="グループ化 32">
              <a:extLst>
                <a:ext uri="{FF2B5EF4-FFF2-40B4-BE49-F238E27FC236}">
                  <a16:creationId xmlns:a16="http://schemas.microsoft.com/office/drawing/2014/main" id="{97117A62-4A01-0E79-7426-3911123029A1}"/>
                </a:ext>
              </a:extLst>
            </p:cNvPr>
            <p:cNvGrpSpPr/>
            <p:nvPr/>
          </p:nvGrpSpPr>
          <p:grpSpPr>
            <a:xfrm>
              <a:off x="9337531" y="1888555"/>
              <a:ext cx="1626469" cy="1626469"/>
              <a:chOff x="9337531" y="1888555"/>
              <a:chExt cx="1626469" cy="1626469"/>
            </a:xfrm>
          </p:grpSpPr>
          <p:sp>
            <p:nvSpPr>
              <p:cNvPr id="16" name="楕円 15">
                <a:extLst>
                  <a:ext uri="{FF2B5EF4-FFF2-40B4-BE49-F238E27FC236}">
                    <a16:creationId xmlns:a16="http://schemas.microsoft.com/office/drawing/2014/main" id="{9679C114-4BBE-CDC0-5A10-B6F8B1620ECA}"/>
                  </a:ext>
                </a:extLst>
              </p:cNvPr>
              <p:cNvSpPr>
                <a:spLocks noChangeAspect="1"/>
              </p:cNvSpPr>
              <p:nvPr/>
            </p:nvSpPr>
            <p:spPr>
              <a:xfrm>
                <a:off x="9337531" y="1888555"/>
                <a:ext cx="1626469" cy="1626469"/>
              </a:xfrm>
              <a:prstGeom prst="ellipse">
                <a:avLst/>
              </a:prstGeom>
              <a:solidFill>
                <a:srgbClr val="FFAFD7"/>
              </a:solidFill>
              <a:ln w="184150">
                <a:solidFill>
                  <a:srgbClr val="FFAFD7"/>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3CE98533-1587-69A2-7AB0-2A3CC257F196}"/>
                  </a:ext>
                </a:extLst>
              </p:cNvPr>
              <p:cNvSpPr>
                <a:spLocks noChangeAspect="1"/>
              </p:cNvSpPr>
              <p:nvPr/>
            </p:nvSpPr>
            <p:spPr>
              <a:xfrm>
                <a:off x="9547049" y="2404264"/>
                <a:ext cx="576000" cy="576000"/>
              </a:xfrm>
              <a:prstGeom prst="ellipse">
                <a:avLst/>
              </a:prstGeom>
              <a:solidFill>
                <a:srgbClr val="F8F200"/>
              </a:solidFill>
              <a:ln>
                <a:solidFill>
                  <a:srgbClr val="F8F2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9527B943-D381-8152-27D4-AD83BB82FB2C}"/>
                  </a:ext>
                </a:extLst>
              </p:cNvPr>
              <p:cNvSpPr>
                <a:spLocks noChangeAspect="1"/>
              </p:cNvSpPr>
              <p:nvPr/>
            </p:nvSpPr>
            <p:spPr>
              <a:xfrm>
                <a:off x="10184152" y="2404264"/>
                <a:ext cx="576000" cy="576000"/>
              </a:xfrm>
              <a:prstGeom prst="ellipse">
                <a:avLst/>
              </a:prstGeom>
              <a:solidFill>
                <a:srgbClr val="25A2FF"/>
              </a:solidFill>
              <a:ln>
                <a:solidFill>
                  <a:srgbClr val="25A2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楕円 12">
              <a:extLst>
                <a:ext uri="{FF2B5EF4-FFF2-40B4-BE49-F238E27FC236}">
                  <a16:creationId xmlns:a16="http://schemas.microsoft.com/office/drawing/2014/main" id="{C85CD7CA-496B-228F-DFAE-DEB6AEFA6C64}"/>
                </a:ext>
              </a:extLst>
            </p:cNvPr>
            <p:cNvSpPr>
              <a:spLocks noChangeAspect="1"/>
            </p:cNvSpPr>
            <p:nvPr/>
          </p:nvSpPr>
          <p:spPr>
            <a:xfrm>
              <a:off x="9438498" y="1984250"/>
              <a:ext cx="1427972" cy="1427972"/>
            </a:xfrm>
            <a:prstGeom prst="ellipse">
              <a:avLst/>
            </a:prstGeom>
            <a:noFill/>
            <a:ln w="139700">
              <a:gradFill flip="none" rotWithShape="1">
                <a:gsLst>
                  <a:gs pos="50000">
                    <a:srgbClr val="25A2FF"/>
                  </a:gs>
                  <a:gs pos="50000">
                    <a:srgbClr val="F8F200"/>
                  </a:gs>
                </a:gsLst>
                <a:lin ang="10800000" scaled="1"/>
                <a:tileRect/>
              </a:gra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（２）パートナーシップ・ファミリーシップの定義</a:t>
            </a:r>
            <a:endParaRPr lang="en-US" altLang="ja-JP" sz="2800" dirty="0">
              <a:latin typeface="HGSｺﾞｼｯｸM" panose="020B0600000000000000" pitchFamily="50" charset="-128"/>
              <a:ea typeface="HGSｺﾞｼｯｸM" panose="020B0600000000000000" pitchFamily="50" charset="-128"/>
            </a:endParaRPr>
          </a:p>
        </p:txBody>
      </p:sp>
      <p:sp>
        <p:nvSpPr>
          <p:cNvPr id="3" name="テキスト ボックス 2">
            <a:extLst>
              <a:ext uri="{FF2B5EF4-FFF2-40B4-BE49-F238E27FC236}">
                <a16:creationId xmlns:a16="http://schemas.microsoft.com/office/drawing/2014/main" id="{25800F5D-4E27-19BB-FB05-A4BE8CE715C7}"/>
              </a:ext>
            </a:extLst>
          </p:cNvPr>
          <p:cNvSpPr txBox="1"/>
          <p:nvPr/>
        </p:nvSpPr>
        <p:spPr>
          <a:xfrm>
            <a:off x="741067" y="2307484"/>
            <a:ext cx="7869533" cy="1015663"/>
          </a:xfrm>
          <a:prstGeom prst="rect">
            <a:avLst/>
          </a:prstGeom>
          <a:noFill/>
        </p:spPr>
        <p:txBody>
          <a:bodyPr wrap="square" rtlCol="0">
            <a:spAutoFit/>
          </a:bodyPr>
          <a:lstStyle/>
          <a:p>
            <a:r>
              <a:rPr kumimoji="1" lang="ja-JP" altLang="en-US" dirty="0">
                <a:latin typeface="HGSｺﾞｼｯｸM" panose="020B0600000000000000" pitchFamily="50" charset="-128"/>
                <a:ea typeface="HGSｺﾞｼｯｸM" panose="020B0600000000000000" pitchFamily="50" charset="-128"/>
              </a:rPr>
              <a:t>　</a:t>
            </a:r>
            <a:r>
              <a:rPr kumimoji="1" lang="ja-JP" altLang="en-US" sz="2000" dirty="0">
                <a:latin typeface="HGSｺﾞｼｯｸM" panose="020B0600000000000000" pitchFamily="50" charset="-128"/>
                <a:ea typeface="HGSｺﾞｼｯｸM" panose="020B0600000000000000" pitchFamily="50" charset="-128"/>
              </a:rPr>
              <a:t>双方またはいずれか一方が性的マイノリティ（</a:t>
            </a:r>
            <a:r>
              <a:rPr kumimoji="1" lang="en-US" altLang="ja-JP" sz="2000" dirty="0">
                <a:latin typeface="HGSｺﾞｼｯｸM" panose="020B0600000000000000" pitchFamily="50" charset="-128"/>
                <a:ea typeface="HGSｺﾞｼｯｸM" panose="020B0600000000000000" pitchFamily="50" charset="-128"/>
              </a:rPr>
              <a:t>LGBT </a:t>
            </a:r>
            <a:r>
              <a:rPr kumimoji="1" lang="ja-JP" altLang="en-US" sz="2000" dirty="0">
                <a:latin typeface="HGSｺﾞｼｯｸM" panose="020B0600000000000000" pitchFamily="50" charset="-128"/>
                <a:ea typeface="HGSｺﾞｼｯｸM" panose="020B0600000000000000" pitchFamily="50" charset="-128"/>
              </a:rPr>
              <a:t>等）である二人が、互いを人生のパートナーとし、日常の生活において相互に協力し合うことを約した関係のこと。</a:t>
            </a:r>
            <a:endParaRPr kumimoji="1" lang="en-US" altLang="ja-JP" dirty="0">
              <a:latin typeface="HGSｺﾞｼｯｸM" panose="020B0600000000000000" pitchFamily="50" charset="-128"/>
              <a:ea typeface="HGSｺﾞｼｯｸM" panose="020B0600000000000000" pitchFamily="50" charset="-128"/>
            </a:endParaRPr>
          </a:p>
        </p:txBody>
      </p:sp>
      <p:sp>
        <p:nvSpPr>
          <p:cNvPr id="4" name="テキスト ボックス 3">
            <a:extLst>
              <a:ext uri="{FF2B5EF4-FFF2-40B4-BE49-F238E27FC236}">
                <a16:creationId xmlns:a16="http://schemas.microsoft.com/office/drawing/2014/main" id="{5C1E7CFE-7E0F-1E35-11D0-5EDB255E20FB}"/>
              </a:ext>
            </a:extLst>
          </p:cNvPr>
          <p:cNvSpPr txBox="1"/>
          <p:nvPr/>
        </p:nvSpPr>
        <p:spPr>
          <a:xfrm>
            <a:off x="808181" y="1682727"/>
            <a:ext cx="2448000" cy="400110"/>
          </a:xfrm>
          <a:prstGeom prst="rect">
            <a:avLst/>
          </a:prstGeom>
          <a:noFill/>
        </p:spPr>
        <p:txBody>
          <a:bodyPr wrap="square" rtlCol="0">
            <a:spAutoFit/>
          </a:bodyPr>
          <a:lstStyle/>
          <a:p>
            <a:r>
              <a:rPr kumimoji="1" lang="ja-JP" altLang="en-US" sz="2000" dirty="0">
                <a:latin typeface="HGｺﾞｼｯｸE" panose="020B0909000000000000" pitchFamily="49" charset="-128"/>
                <a:ea typeface="HGｺﾞｼｯｸE" panose="020B0909000000000000" pitchFamily="49" charset="-128"/>
              </a:rPr>
              <a:t>パートナーシップ</a:t>
            </a:r>
            <a:endParaRPr kumimoji="1" lang="ja-JP" altLang="en-US" dirty="0">
              <a:latin typeface="HGｺﾞｼｯｸE" panose="020B0909000000000000" pitchFamily="49" charset="-128"/>
              <a:ea typeface="HGｺﾞｼｯｸE" panose="020B0909000000000000" pitchFamily="49" charset="-128"/>
            </a:endParaRPr>
          </a:p>
        </p:txBody>
      </p:sp>
      <p:sp>
        <p:nvSpPr>
          <p:cNvPr id="7" name="テキスト ボックス 6">
            <a:extLst>
              <a:ext uri="{FF2B5EF4-FFF2-40B4-BE49-F238E27FC236}">
                <a16:creationId xmlns:a16="http://schemas.microsoft.com/office/drawing/2014/main" id="{4DCC8B11-CF38-D226-252A-6B871BFBECDE}"/>
              </a:ext>
            </a:extLst>
          </p:cNvPr>
          <p:cNvSpPr txBox="1"/>
          <p:nvPr/>
        </p:nvSpPr>
        <p:spPr>
          <a:xfrm>
            <a:off x="808179" y="3925132"/>
            <a:ext cx="2448000" cy="400110"/>
          </a:xfrm>
          <a:prstGeom prst="rect">
            <a:avLst/>
          </a:prstGeom>
          <a:noFill/>
        </p:spPr>
        <p:txBody>
          <a:bodyPr wrap="square" rtlCol="0">
            <a:spAutoFit/>
          </a:bodyPr>
          <a:lstStyle/>
          <a:p>
            <a:r>
              <a:rPr kumimoji="1" lang="ja-JP" altLang="en-US" sz="2000" dirty="0">
                <a:latin typeface="HGｺﾞｼｯｸE" panose="020B0909000000000000" pitchFamily="49" charset="-128"/>
                <a:ea typeface="HGｺﾞｼｯｸE" panose="020B0909000000000000" pitchFamily="49" charset="-128"/>
              </a:rPr>
              <a:t>ファミリーシップ</a:t>
            </a:r>
          </a:p>
        </p:txBody>
      </p:sp>
      <p:sp>
        <p:nvSpPr>
          <p:cNvPr id="8" name="テキスト ボックス 7">
            <a:extLst>
              <a:ext uri="{FF2B5EF4-FFF2-40B4-BE49-F238E27FC236}">
                <a16:creationId xmlns:a16="http://schemas.microsoft.com/office/drawing/2014/main" id="{F5CDAE45-D25A-708A-161F-97774DB7ACB5}"/>
              </a:ext>
            </a:extLst>
          </p:cNvPr>
          <p:cNvSpPr txBox="1"/>
          <p:nvPr/>
        </p:nvSpPr>
        <p:spPr>
          <a:xfrm>
            <a:off x="741067" y="4549456"/>
            <a:ext cx="7940781" cy="1015663"/>
          </a:xfrm>
          <a:prstGeom prst="rect">
            <a:avLst/>
          </a:prstGeom>
          <a:noFill/>
        </p:spPr>
        <p:txBody>
          <a:bodyPr wrap="square" rtlCol="0">
            <a:spAutoFit/>
          </a:bodyPr>
          <a:lstStyle/>
          <a:p>
            <a:r>
              <a:rPr kumimoji="1" lang="ja-JP" altLang="en-US" dirty="0">
                <a:latin typeface="HGSｺﾞｼｯｸM" panose="020B0600000000000000" pitchFamily="50" charset="-128"/>
                <a:ea typeface="HGSｺﾞｼｯｸM" panose="020B0600000000000000" pitchFamily="50" charset="-128"/>
              </a:rPr>
              <a:t>　</a:t>
            </a:r>
            <a:r>
              <a:rPr kumimoji="1" lang="ja-JP" altLang="en-US" sz="2000" dirty="0">
                <a:latin typeface="HGSｺﾞｼｯｸM" panose="020B0600000000000000" pitchFamily="50" charset="-128"/>
                <a:ea typeface="HGSｺﾞｼｯｸM" panose="020B0600000000000000" pitchFamily="50" charset="-128"/>
              </a:rPr>
              <a:t>パートナーシップの関係にある者が、パートナーシップにある者の一方又は双方の未成年の子（実子又は養子）と生計が同一であり、その子を養育することを約した家族の関係のこと。</a:t>
            </a:r>
            <a:endParaRPr lang="en-US" altLang="ja-JP" dirty="0">
              <a:latin typeface="HGSｺﾞｼｯｸM" panose="020B0600000000000000" pitchFamily="50" charset="-128"/>
              <a:ea typeface="HGSｺﾞｼｯｸM" panose="020B0600000000000000" pitchFamily="50" charset="-128"/>
            </a:endParaRPr>
          </a:p>
        </p:txBody>
      </p:sp>
      <p:sp>
        <p:nvSpPr>
          <p:cNvPr id="9" name="スライド番号プレースホルダー 8">
            <a:extLst>
              <a:ext uri="{FF2B5EF4-FFF2-40B4-BE49-F238E27FC236}">
                <a16:creationId xmlns:a16="http://schemas.microsoft.com/office/drawing/2014/main" id="{D0389E5B-7359-65CC-711B-E8E8C35DDF92}"/>
              </a:ext>
            </a:extLst>
          </p:cNvPr>
          <p:cNvSpPr>
            <a:spLocks noGrp="1"/>
          </p:cNvSpPr>
          <p:nvPr>
            <p:ph type="sldNum" sz="quarter" idx="12"/>
          </p:nvPr>
        </p:nvSpPr>
        <p:spPr/>
        <p:txBody>
          <a:bodyPr/>
          <a:lstStyle/>
          <a:p>
            <a:r>
              <a:rPr kumimoji="1" lang="en-US" altLang="ja-JP" dirty="0"/>
              <a:t>6</a:t>
            </a:r>
            <a:endParaRPr kumimoji="1" lang="ja-JP" altLang="en-US" dirty="0"/>
          </a:p>
        </p:txBody>
      </p:sp>
      <p:grpSp>
        <p:nvGrpSpPr>
          <p:cNvPr id="11" name="グループ化 10">
            <a:extLst>
              <a:ext uri="{FF2B5EF4-FFF2-40B4-BE49-F238E27FC236}">
                <a16:creationId xmlns:a16="http://schemas.microsoft.com/office/drawing/2014/main" id="{B3405486-4764-5CEF-4118-C83F7A0685AF}"/>
              </a:ext>
            </a:extLst>
          </p:cNvPr>
          <p:cNvGrpSpPr/>
          <p:nvPr/>
        </p:nvGrpSpPr>
        <p:grpSpPr>
          <a:xfrm>
            <a:off x="9165431" y="4220312"/>
            <a:ext cx="1984186" cy="1273690"/>
            <a:chOff x="9165431" y="4220312"/>
            <a:chExt cx="1984186" cy="1273690"/>
          </a:xfrm>
        </p:grpSpPr>
        <p:sp>
          <p:nvSpPr>
            <p:cNvPr id="19" name="楕円 18">
              <a:extLst>
                <a:ext uri="{FF2B5EF4-FFF2-40B4-BE49-F238E27FC236}">
                  <a16:creationId xmlns:a16="http://schemas.microsoft.com/office/drawing/2014/main" id="{3D84A03B-6E8C-6C68-2CD0-49C1CF4881F1}"/>
                </a:ext>
              </a:extLst>
            </p:cNvPr>
            <p:cNvSpPr>
              <a:spLocks noChangeAspect="1"/>
            </p:cNvSpPr>
            <p:nvPr/>
          </p:nvSpPr>
          <p:spPr>
            <a:xfrm>
              <a:off x="9165431" y="4220312"/>
              <a:ext cx="1984186" cy="1273690"/>
            </a:xfrm>
            <a:prstGeom prst="ellipse">
              <a:avLst/>
            </a:prstGeom>
            <a:solidFill>
              <a:srgbClr val="FFAFD7"/>
            </a:solidFill>
            <a:ln w="187325">
              <a:solidFill>
                <a:srgbClr val="FFAFD7"/>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7322F470-3943-61AE-F1FB-08681D4857E7}"/>
                </a:ext>
              </a:extLst>
            </p:cNvPr>
            <p:cNvSpPr>
              <a:spLocks noChangeAspect="1"/>
            </p:cNvSpPr>
            <p:nvPr/>
          </p:nvSpPr>
          <p:spPr>
            <a:xfrm>
              <a:off x="9959894" y="4660772"/>
              <a:ext cx="396515" cy="396515"/>
            </a:xfrm>
            <a:prstGeom prst="ellipse">
              <a:avLst/>
            </a:prstGeom>
            <a:solidFill>
              <a:srgbClr val="00E266"/>
            </a:solidFill>
            <a:ln>
              <a:solidFill>
                <a:srgbClr val="00E2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楕円 19">
              <a:extLst>
                <a:ext uri="{FF2B5EF4-FFF2-40B4-BE49-F238E27FC236}">
                  <a16:creationId xmlns:a16="http://schemas.microsoft.com/office/drawing/2014/main" id="{407DC6EB-A61F-1B5E-0B0F-72ACCB65955E}"/>
                </a:ext>
              </a:extLst>
            </p:cNvPr>
            <p:cNvSpPr>
              <a:spLocks noChangeAspect="1"/>
            </p:cNvSpPr>
            <p:nvPr/>
          </p:nvSpPr>
          <p:spPr>
            <a:xfrm>
              <a:off x="9265867" y="4295178"/>
              <a:ext cx="1779958" cy="1131094"/>
            </a:xfrm>
            <a:prstGeom prst="ellipse">
              <a:avLst/>
            </a:prstGeom>
            <a:noFill/>
            <a:ln w="120650">
              <a:gradFill flip="none" rotWithShape="1">
                <a:gsLst>
                  <a:gs pos="23000">
                    <a:srgbClr val="25A2FF"/>
                  </a:gs>
                  <a:gs pos="50433">
                    <a:srgbClr val="00E266"/>
                  </a:gs>
                  <a:gs pos="77000">
                    <a:srgbClr val="F8F200"/>
                  </a:gs>
                </a:gsLst>
                <a:lin ang="10800000" scaled="1"/>
                <a:tileRect/>
              </a:gra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8E3E67B5-0646-72BD-E8CF-3C351246E25E}"/>
                </a:ext>
              </a:extLst>
            </p:cNvPr>
            <p:cNvSpPr>
              <a:spLocks noChangeAspect="1"/>
            </p:cNvSpPr>
            <p:nvPr/>
          </p:nvSpPr>
          <p:spPr>
            <a:xfrm>
              <a:off x="9375034" y="4600040"/>
              <a:ext cx="517976" cy="517976"/>
            </a:xfrm>
            <a:prstGeom prst="ellipse">
              <a:avLst/>
            </a:prstGeom>
            <a:solidFill>
              <a:srgbClr val="F8F200"/>
            </a:solidFill>
            <a:ln>
              <a:solidFill>
                <a:srgbClr val="F8F2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BE8C13B5-F0EE-B649-E9AB-249C385F9A6E}"/>
                </a:ext>
              </a:extLst>
            </p:cNvPr>
            <p:cNvSpPr>
              <a:spLocks noChangeAspect="1"/>
            </p:cNvSpPr>
            <p:nvPr/>
          </p:nvSpPr>
          <p:spPr>
            <a:xfrm>
              <a:off x="10423293" y="4600041"/>
              <a:ext cx="517976" cy="517976"/>
            </a:xfrm>
            <a:prstGeom prst="ellipse">
              <a:avLst/>
            </a:prstGeom>
            <a:solidFill>
              <a:srgbClr val="25A2FF"/>
            </a:solidFill>
            <a:ln>
              <a:solidFill>
                <a:srgbClr val="25A2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685873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a:t>
            </a:r>
            <a:r>
              <a:rPr kumimoji="1" lang="ja-JP" altLang="en-US" sz="2800" dirty="0">
                <a:latin typeface="HGSｺﾞｼｯｸM" panose="020B0600000000000000" pitchFamily="50" charset="-128"/>
                <a:ea typeface="HGSｺﾞｼｯｸM" panose="020B0600000000000000" pitchFamily="50" charset="-128"/>
              </a:rPr>
              <a:t>３）対象者の要件</a:t>
            </a:r>
            <a:endParaRPr lang="en-US" altLang="ja-JP" sz="2800" dirty="0">
              <a:latin typeface="HGSｺﾞｼｯｸM" panose="020B0600000000000000" pitchFamily="50" charset="-128"/>
              <a:ea typeface="HGSｺﾞｼｯｸM" panose="020B0600000000000000" pitchFamily="50" charset="-128"/>
            </a:endParaRPr>
          </a:p>
        </p:txBody>
      </p:sp>
      <p:sp>
        <p:nvSpPr>
          <p:cNvPr id="3" name="テキスト ボックス 2">
            <a:extLst>
              <a:ext uri="{FF2B5EF4-FFF2-40B4-BE49-F238E27FC236}">
                <a16:creationId xmlns:a16="http://schemas.microsoft.com/office/drawing/2014/main" id="{25800F5D-4E27-19BB-FB05-A4BE8CE715C7}"/>
              </a:ext>
            </a:extLst>
          </p:cNvPr>
          <p:cNvSpPr txBox="1"/>
          <p:nvPr/>
        </p:nvSpPr>
        <p:spPr>
          <a:xfrm>
            <a:off x="942109" y="1511000"/>
            <a:ext cx="9236364" cy="400110"/>
          </a:xfrm>
          <a:prstGeom prst="rect">
            <a:avLst/>
          </a:prstGeom>
          <a:noFill/>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rPr>
              <a:t>本制度の利用者は、以下のすべての要件を満たしている方です。</a:t>
            </a:r>
            <a:endParaRPr lang="en-US" altLang="ja-JP" sz="2000" dirty="0">
              <a:latin typeface="HGSｺﾞｼｯｸM" panose="020B0600000000000000" pitchFamily="50" charset="-128"/>
              <a:ea typeface="HGSｺﾞｼｯｸM" panose="020B0600000000000000" pitchFamily="50" charset="-128"/>
            </a:endParaRPr>
          </a:p>
        </p:txBody>
      </p:sp>
      <p:graphicFrame>
        <p:nvGraphicFramePr>
          <p:cNvPr id="4" name="表 6">
            <a:extLst>
              <a:ext uri="{FF2B5EF4-FFF2-40B4-BE49-F238E27FC236}">
                <a16:creationId xmlns:a16="http://schemas.microsoft.com/office/drawing/2014/main" id="{156497B2-5A96-E20B-A4CB-0EFEEF1ABFE4}"/>
              </a:ext>
            </a:extLst>
          </p:cNvPr>
          <p:cNvGraphicFramePr>
            <a:graphicFrameLocks noGrp="1"/>
          </p:cNvGraphicFramePr>
          <p:nvPr>
            <p:extLst>
              <p:ext uri="{D42A27DB-BD31-4B8C-83A1-F6EECF244321}">
                <p14:modId xmlns:p14="http://schemas.microsoft.com/office/powerpoint/2010/main" val="459737562"/>
              </p:ext>
            </p:extLst>
          </p:nvPr>
        </p:nvGraphicFramePr>
        <p:xfrm>
          <a:off x="1025236" y="2160539"/>
          <a:ext cx="10030691" cy="3484880"/>
        </p:xfrm>
        <a:graphic>
          <a:graphicData uri="http://schemas.openxmlformats.org/drawingml/2006/table">
            <a:tbl>
              <a:tblPr firstRow="1" bandRow="1">
                <a:tableStyleId>{5940675A-B579-460E-94D1-54222C63F5DA}</a:tableStyleId>
              </a:tblPr>
              <a:tblGrid>
                <a:gridCol w="504869">
                  <a:extLst>
                    <a:ext uri="{9D8B030D-6E8A-4147-A177-3AD203B41FA5}">
                      <a16:colId xmlns:a16="http://schemas.microsoft.com/office/drawing/2014/main" val="899828388"/>
                    </a:ext>
                  </a:extLst>
                </a:gridCol>
                <a:gridCol w="9525822">
                  <a:extLst>
                    <a:ext uri="{9D8B030D-6E8A-4147-A177-3AD203B41FA5}">
                      <a16:colId xmlns:a16="http://schemas.microsoft.com/office/drawing/2014/main" val="3251950209"/>
                    </a:ext>
                  </a:extLst>
                </a:gridCol>
              </a:tblGrid>
              <a:tr h="370840">
                <a:tc>
                  <a:txBody>
                    <a:bodyPr/>
                    <a:lstStyle/>
                    <a:p>
                      <a:r>
                        <a:rPr kumimoji="1" lang="ja-JP" altLang="en-US" dirty="0"/>
                        <a:t>１．</a:t>
                      </a:r>
                    </a:p>
                  </a:txBody>
                  <a:tcPr>
                    <a:solidFill>
                      <a:schemeClr val="bg2"/>
                    </a:solidFill>
                  </a:tcPr>
                </a:tc>
                <a:tc>
                  <a:txBody>
                    <a:bodyPr/>
                    <a:lstStyle/>
                    <a:p>
                      <a:r>
                        <a:rPr kumimoji="1" lang="ja-JP" altLang="en-US" dirty="0"/>
                        <a:t>　双方またはいずれか一方が性的マイノリティ（</a:t>
                      </a:r>
                      <a:r>
                        <a:rPr kumimoji="1" lang="en-US" altLang="ja-JP" dirty="0"/>
                        <a:t>LGBT </a:t>
                      </a:r>
                      <a:r>
                        <a:rPr kumimoji="1" lang="ja-JP" altLang="en-US" dirty="0"/>
                        <a:t>等）であり、互いを人生のパートナーとし、日常の生活において相互に協力し合うことを約した二人であること。</a:t>
                      </a:r>
                      <a:endParaRPr kumimoji="1" lang="en-US" altLang="ja-JP" dirty="0"/>
                    </a:p>
                    <a:p>
                      <a:r>
                        <a:rPr kumimoji="1" lang="ja-JP" altLang="en-US" dirty="0"/>
                        <a:t>（</a:t>
                      </a:r>
                      <a:r>
                        <a:rPr kumimoji="1" lang="en-US" altLang="ja-JP" dirty="0"/>
                        <a:t>※</a:t>
                      </a:r>
                      <a:r>
                        <a:rPr kumimoji="1" lang="ja-JP" altLang="en-US" dirty="0"/>
                        <a:t>ファミリーシップの場合は以下を含む）</a:t>
                      </a:r>
                      <a:endParaRPr kumimoji="1" lang="en-US" altLang="ja-JP" dirty="0"/>
                    </a:p>
                    <a:p>
                      <a:r>
                        <a:rPr kumimoji="1" lang="ja-JP" altLang="en-US" dirty="0"/>
                        <a:t>　また、パートナーシップ関係にある者の一方又は双方の未成年の子と生計を一にし、その子を養育する家族の関係であること。</a:t>
                      </a:r>
                    </a:p>
                  </a:txBody>
                  <a:tcPr/>
                </a:tc>
                <a:extLst>
                  <a:ext uri="{0D108BD9-81ED-4DB2-BD59-A6C34878D82A}">
                    <a16:rowId xmlns:a16="http://schemas.microsoft.com/office/drawing/2014/main" val="950843669"/>
                  </a:ext>
                </a:extLst>
              </a:tr>
              <a:tr h="370840">
                <a:tc>
                  <a:txBody>
                    <a:bodyPr/>
                    <a:lstStyle/>
                    <a:p>
                      <a:r>
                        <a:rPr kumimoji="1" lang="ja-JP" altLang="en-US" dirty="0"/>
                        <a:t>２．</a:t>
                      </a:r>
                    </a:p>
                  </a:txBody>
                  <a:tcPr>
                    <a:solidFill>
                      <a:schemeClr val="bg2"/>
                    </a:solidFill>
                  </a:tcPr>
                </a:tc>
                <a:tc>
                  <a:txBody>
                    <a:bodyPr/>
                    <a:lstStyle/>
                    <a:p>
                      <a:r>
                        <a:rPr kumimoji="1" lang="ja-JP" altLang="en-US" dirty="0"/>
                        <a:t>　双方が 成年（満 </a:t>
                      </a:r>
                      <a:r>
                        <a:rPr kumimoji="1" lang="en-US" altLang="ja-JP" dirty="0"/>
                        <a:t>18 </a:t>
                      </a:r>
                      <a:r>
                        <a:rPr kumimoji="1" lang="ja-JP" altLang="en-US" dirty="0"/>
                        <a:t>歳）に達していること。</a:t>
                      </a:r>
                    </a:p>
                  </a:txBody>
                  <a:tcPr/>
                </a:tc>
                <a:extLst>
                  <a:ext uri="{0D108BD9-81ED-4DB2-BD59-A6C34878D82A}">
                    <a16:rowId xmlns:a16="http://schemas.microsoft.com/office/drawing/2014/main" val="68694072"/>
                  </a:ext>
                </a:extLst>
              </a:tr>
              <a:tr h="370840">
                <a:tc>
                  <a:txBody>
                    <a:bodyPr/>
                    <a:lstStyle/>
                    <a:p>
                      <a:r>
                        <a:rPr kumimoji="1" lang="ja-JP" altLang="en-US" dirty="0"/>
                        <a:t>３．</a:t>
                      </a:r>
                    </a:p>
                  </a:txBody>
                  <a:tcPr>
                    <a:solidFill>
                      <a:schemeClr val="bg2"/>
                    </a:solidFill>
                  </a:tcPr>
                </a:tc>
                <a:tc>
                  <a:txBody>
                    <a:bodyPr/>
                    <a:lstStyle/>
                    <a:p>
                      <a:r>
                        <a:rPr kumimoji="1" lang="ja-JP" altLang="en-US" dirty="0"/>
                        <a:t>　双方に配偶者（事実婚を含む）がおらず、他の者とパートナーシップ関係にないこと。</a:t>
                      </a:r>
                    </a:p>
                  </a:txBody>
                  <a:tcPr/>
                </a:tc>
                <a:extLst>
                  <a:ext uri="{0D108BD9-81ED-4DB2-BD59-A6C34878D82A}">
                    <a16:rowId xmlns:a16="http://schemas.microsoft.com/office/drawing/2014/main" val="166610787"/>
                  </a:ext>
                </a:extLst>
              </a:tr>
              <a:tr h="370840">
                <a:tc>
                  <a:txBody>
                    <a:bodyPr/>
                    <a:lstStyle/>
                    <a:p>
                      <a:r>
                        <a:rPr kumimoji="1" lang="ja-JP" altLang="en-US" dirty="0"/>
                        <a:t>４．</a:t>
                      </a:r>
                    </a:p>
                  </a:txBody>
                  <a:tcPr>
                    <a:solidFill>
                      <a:schemeClr val="bg2"/>
                    </a:solidFill>
                  </a:tcPr>
                </a:tc>
                <a:tc>
                  <a:txBody>
                    <a:bodyPr/>
                    <a:lstStyle/>
                    <a:p>
                      <a:r>
                        <a:rPr kumimoji="1" lang="ja-JP" altLang="en-US" dirty="0"/>
                        <a:t>　近親者（直系血族、三親等内の傍系血族又は直系姻族）でないこと</a:t>
                      </a:r>
                    </a:p>
                    <a:p>
                      <a:r>
                        <a:rPr kumimoji="1" lang="ja-JP" altLang="en-US" dirty="0"/>
                        <a:t>（パートナーシップ関係に基づく養子縁組により当該関係に該当する場合を除く）。</a:t>
                      </a:r>
                    </a:p>
                  </a:txBody>
                  <a:tcPr/>
                </a:tc>
                <a:extLst>
                  <a:ext uri="{0D108BD9-81ED-4DB2-BD59-A6C34878D82A}">
                    <a16:rowId xmlns:a16="http://schemas.microsoft.com/office/drawing/2014/main" val="633795716"/>
                  </a:ext>
                </a:extLst>
              </a:tr>
              <a:tr h="370840">
                <a:tc>
                  <a:txBody>
                    <a:bodyPr/>
                    <a:lstStyle/>
                    <a:p>
                      <a:r>
                        <a:rPr kumimoji="1" lang="ja-JP" altLang="en-US" dirty="0"/>
                        <a:t>５．</a:t>
                      </a:r>
                    </a:p>
                  </a:txBody>
                  <a:tcPr>
                    <a:solidFill>
                      <a:schemeClr val="bg2"/>
                    </a:solidFill>
                  </a:tcPr>
                </a:tc>
                <a:tc>
                  <a:txBody>
                    <a:bodyPr/>
                    <a:lstStyle/>
                    <a:p>
                      <a:r>
                        <a:rPr kumimoji="1" lang="ja-JP" altLang="en-US" dirty="0"/>
                        <a:t>　双方又はいずれか一方が市内在住であること</a:t>
                      </a:r>
                    </a:p>
                    <a:p>
                      <a:r>
                        <a:rPr kumimoji="1" lang="ja-JP" altLang="en-US" dirty="0"/>
                        <a:t>（一方又は双方が届出の日から３か月以内に転入を予定している場合を含む）。</a:t>
                      </a:r>
                    </a:p>
                  </a:txBody>
                  <a:tcPr/>
                </a:tc>
                <a:extLst>
                  <a:ext uri="{0D108BD9-81ED-4DB2-BD59-A6C34878D82A}">
                    <a16:rowId xmlns:a16="http://schemas.microsoft.com/office/drawing/2014/main" val="2890718530"/>
                  </a:ext>
                </a:extLst>
              </a:tr>
            </a:tbl>
          </a:graphicData>
        </a:graphic>
      </p:graphicFrame>
      <p:sp>
        <p:nvSpPr>
          <p:cNvPr id="7" name="スライド番号プレースホルダー 6">
            <a:extLst>
              <a:ext uri="{FF2B5EF4-FFF2-40B4-BE49-F238E27FC236}">
                <a16:creationId xmlns:a16="http://schemas.microsoft.com/office/drawing/2014/main" id="{8693ED34-E64D-BF93-E11B-0B3AA3583427}"/>
              </a:ext>
            </a:extLst>
          </p:cNvPr>
          <p:cNvSpPr>
            <a:spLocks noGrp="1"/>
          </p:cNvSpPr>
          <p:nvPr>
            <p:ph type="sldNum" sz="quarter" idx="12"/>
          </p:nvPr>
        </p:nvSpPr>
        <p:spPr/>
        <p:txBody>
          <a:bodyPr/>
          <a:lstStyle/>
          <a:p>
            <a:r>
              <a:rPr kumimoji="1" lang="en-US" altLang="ja-JP" dirty="0"/>
              <a:t>7</a:t>
            </a:r>
            <a:endParaRPr kumimoji="1" lang="ja-JP" altLang="en-US" dirty="0"/>
          </a:p>
        </p:txBody>
      </p:sp>
    </p:spTree>
    <p:extLst>
      <p:ext uri="{BB962C8B-B14F-4D97-AF65-F5344CB8AC3E}">
        <p14:creationId xmlns:p14="http://schemas.microsoft.com/office/powerpoint/2010/main" val="557926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CAA830-7226-28C6-C01F-AF43AF00E019}"/>
              </a:ext>
            </a:extLst>
          </p:cNvPr>
          <p:cNvSpPr txBox="1"/>
          <p:nvPr/>
        </p:nvSpPr>
        <p:spPr>
          <a:xfrm>
            <a:off x="437330" y="365966"/>
            <a:ext cx="9611834" cy="1077218"/>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　宇佐市パートナーシップ・ファミリーシップ宣誓制度とは？</a:t>
            </a:r>
            <a:endParaRPr lang="en-US" altLang="ja-JP" sz="2400" dirty="0">
              <a:latin typeface="HGSｺﾞｼｯｸM" panose="020B0600000000000000" pitchFamily="50" charset="-128"/>
              <a:ea typeface="HGSｺﾞｼｯｸM" panose="020B0600000000000000" pitchFamily="50" charset="-128"/>
            </a:endParaRPr>
          </a:p>
          <a:p>
            <a:endParaRPr lang="en-US" altLang="ja-JP" sz="12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a:t>
            </a:r>
            <a:r>
              <a:rPr kumimoji="1" lang="ja-JP" altLang="en-US" sz="2800" dirty="0">
                <a:latin typeface="HGSｺﾞｼｯｸM" panose="020B0600000000000000" pitchFamily="50" charset="-128"/>
                <a:ea typeface="HGSｺﾞｼｯｸM" panose="020B0600000000000000" pitchFamily="50" charset="-128"/>
              </a:rPr>
              <a:t>４）宣誓手続きの流れと必要な書類</a:t>
            </a:r>
            <a:endParaRPr lang="en-US" altLang="ja-JP" sz="2800" dirty="0">
              <a:latin typeface="HGSｺﾞｼｯｸM" panose="020B0600000000000000" pitchFamily="50" charset="-128"/>
              <a:ea typeface="HGSｺﾞｼｯｸM" panose="020B0600000000000000" pitchFamily="50" charset="-128"/>
            </a:endParaRPr>
          </a:p>
        </p:txBody>
      </p:sp>
      <p:sp>
        <p:nvSpPr>
          <p:cNvPr id="3" name="テキスト ボックス 2">
            <a:extLst>
              <a:ext uri="{FF2B5EF4-FFF2-40B4-BE49-F238E27FC236}">
                <a16:creationId xmlns:a16="http://schemas.microsoft.com/office/drawing/2014/main" id="{25800F5D-4E27-19BB-FB05-A4BE8CE715C7}"/>
              </a:ext>
            </a:extLst>
          </p:cNvPr>
          <p:cNvSpPr txBox="1"/>
          <p:nvPr/>
        </p:nvSpPr>
        <p:spPr>
          <a:xfrm>
            <a:off x="942109" y="1544556"/>
            <a:ext cx="3315855" cy="400110"/>
          </a:xfrm>
          <a:prstGeom prst="rect">
            <a:avLst/>
          </a:prstGeom>
          <a:noFill/>
        </p:spPr>
        <p:txBody>
          <a:bodyPr wrap="square" rtlCol="0">
            <a:spAutoFit/>
          </a:bodyPr>
          <a:lstStyle/>
          <a:p>
            <a:r>
              <a:rPr lang="ja-JP" altLang="en-US" sz="2000" dirty="0">
                <a:latin typeface="HGｺﾞｼｯｸE" panose="020B0909000000000000" pitchFamily="49" charset="-128"/>
                <a:ea typeface="HGｺﾞｼｯｸE" panose="020B0909000000000000" pitchFamily="49" charset="-128"/>
              </a:rPr>
              <a:t>①対象者の要件を確認する</a:t>
            </a:r>
            <a:endParaRPr lang="en-US" altLang="ja-JP" sz="2000" dirty="0">
              <a:latin typeface="HGｺﾞｼｯｸE" panose="020B0909000000000000" pitchFamily="49" charset="-128"/>
              <a:ea typeface="HGｺﾞｼｯｸE" panose="020B0909000000000000" pitchFamily="49" charset="-128"/>
            </a:endParaRPr>
          </a:p>
        </p:txBody>
      </p:sp>
      <p:sp>
        <p:nvSpPr>
          <p:cNvPr id="5" name="テキスト ボックス 4">
            <a:extLst>
              <a:ext uri="{FF2B5EF4-FFF2-40B4-BE49-F238E27FC236}">
                <a16:creationId xmlns:a16="http://schemas.microsoft.com/office/drawing/2014/main" id="{A5F90113-C6CC-60ED-7FC0-5EE755D16A20}"/>
              </a:ext>
            </a:extLst>
          </p:cNvPr>
          <p:cNvSpPr txBox="1"/>
          <p:nvPr/>
        </p:nvSpPr>
        <p:spPr>
          <a:xfrm>
            <a:off x="942109" y="2032735"/>
            <a:ext cx="2964873" cy="400110"/>
          </a:xfrm>
          <a:prstGeom prst="rect">
            <a:avLst/>
          </a:prstGeom>
          <a:noFill/>
        </p:spPr>
        <p:txBody>
          <a:bodyPr wrap="square" rtlCol="0">
            <a:spAutoFit/>
          </a:bodyPr>
          <a:lstStyle/>
          <a:p>
            <a:r>
              <a:rPr lang="ja-JP" altLang="en-US" sz="2000" dirty="0">
                <a:latin typeface="HGｺﾞｼｯｸE" panose="020B0909000000000000" pitchFamily="49" charset="-128"/>
                <a:ea typeface="HGｺﾞｼｯｸE" panose="020B0909000000000000" pitchFamily="49" charset="-128"/>
              </a:rPr>
              <a:t>②宣誓日時を予約する</a:t>
            </a:r>
            <a:endParaRPr lang="en-US" altLang="ja-JP" sz="2000" dirty="0">
              <a:latin typeface="HGｺﾞｼｯｸE" panose="020B0909000000000000" pitchFamily="49" charset="-128"/>
              <a:ea typeface="HGｺﾞｼｯｸE" panose="020B0909000000000000" pitchFamily="49" charset="-128"/>
            </a:endParaRPr>
          </a:p>
        </p:txBody>
      </p:sp>
      <p:sp>
        <p:nvSpPr>
          <p:cNvPr id="7" name="テキスト ボックス 6">
            <a:extLst>
              <a:ext uri="{FF2B5EF4-FFF2-40B4-BE49-F238E27FC236}">
                <a16:creationId xmlns:a16="http://schemas.microsoft.com/office/drawing/2014/main" id="{461A4EA7-0B05-16C2-EB75-50D44818EA26}"/>
              </a:ext>
            </a:extLst>
          </p:cNvPr>
          <p:cNvSpPr txBox="1"/>
          <p:nvPr/>
        </p:nvSpPr>
        <p:spPr>
          <a:xfrm>
            <a:off x="942109" y="4144773"/>
            <a:ext cx="2798618" cy="400110"/>
          </a:xfrm>
          <a:prstGeom prst="rect">
            <a:avLst/>
          </a:prstGeom>
          <a:noFill/>
        </p:spPr>
        <p:txBody>
          <a:bodyPr wrap="square" rtlCol="0">
            <a:spAutoFit/>
          </a:bodyPr>
          <a:lstStyle/>
          <a:p>
            <a:r>
              <a:rPr lang="ja-JP" altLang="en-US" sz="2000" dirty="0">
                <a:latin typeface="HGｺﾞｼｯｸE" panose="020B0909000000000000" pitchFamily="49" charset="-128"/>
                <a:ea typeface="HGｺﾞｼｯｸE" panose="020B0909000000000000" pitchFamily="49" charset="-128"/>
              </a:rPr>
              <a:t>③必要書類を準備する</a:t>
            </a:r>
            <a:endParaRPr lang="en-US" altLang="ja-JP" sz="2000" dirty="0">
              <a:latin typeface="HGｺﾞｼｯｸE" panose="020B0909000000000000" pitchFamily="49" charset="-128"/>
              <a:ea typeface="HGｺﾞｼｯｸE" panose="020B0909000000000000" pitchFamily="49" charset="-128"/>
            </a:endParaRPr>
          </a:p>
        </p:txBody>
      </p:sp>
      <p:sp>
        <p:nvSpPr>
          <p:cNvPr id="8" name="テキスト ボックス 7">
            <a:extLst>
              <a:ext uri="{FF2B5EF4-FFF2-40B4-BE49-F238E27FC236}">
                <a16:creationId xmlns:a16="http://schemas.microsoft.com/office/drawing/2014/main" id="{BE26C2B1-0D05-A36F-E6FE-C78946500273}"/>
              </a:ext>
            </a:extLst>
          </p:cNvPr>
          <p:cNvSpPr txBox="1"/>
          <p:nvPr/>
        </p:nvSpPr>
        <p:spPr>
          <a:xfrm>
            <a:off x="942109" y="5155639"/>
            <a:ext cx="1810327" cy="400110"/>
          </a:xfrm>
          <a:prstGeom prst="rect">
            <a:avLst/>
          </a:prstGeom>
          <a:noFill/>
        </p:spPr>
        <p:txBody>
          <a:bodyPr wrap="square" rtlCol="0">
            <a:spAutoFit/>
          </a:bodyPr>
          <a:lstStyle/>
          <a:p>
            <a:r>
              <a:rPr lang="ja-JP" altLang="en-US" sz="2000" dirty="0">
                <a:latin typeface="HGｺﾞｼｯｸE" panose="020B0909000000000000" pitchFamily="49" charset="-128"/>
                <a:ea typeface="HGｺﾞｼｯｸE" panose="020B0909000000000000" pitchFamily="49" charset="-128"/>
              </a:rPr>
              <a:t>④宣誓を行う</a:t>
            </a:r>
            <a:endParaRPr lang="en-US" altLang="ja-JP" sz="2000" dirty="0">
              <a:latin typeface="HGｺﾞｼｯｸE" panose="020B0909000000000000" pitchFamily="49" charset="-128"/>
              <a:ea typeface="HGｺﾞｼｯｸE" panose="020B0909000000000000" pitchFamily="49" charset="-128"/>
            </a:endParaRPr>
          </a:p>
        </p:txBody>
      </p:sp>
      <p:sp>
        <p:nvSpPr>
          <p:cNvPr id="9" name="テキスト ボックス 8">
            <a:extLst>
              <a:ext uri="{FF2B5EF4-FFF2-40B4-BE49-F238E27FC236}">
                <a16:creationId xmlns:a16="http://schemas.microsoft.com/office/drawing/2014/main" id="{F6154E71-E554-AD13-22C3-A5720BA8AF05}"/>
              </a:ext>
            </a:extLst>
          </p:cNvPr>
          <p:cNvSpPr txBox="1"/>
          <p:nvPr/>
        </p:nvSpPr>
        <p:spPr>
          <a:xfrm>
            <a:off x="942109" y="5674116"/>
            <a:ext cx="3491346" cy="400110"/>
          </a:xfrm>
          <a:prstGeom prst="rect">
            <a:avLst/>
          </a:prstGeom>
          <a:noFill/>
        </p:spPr>
        <p:txBody>
          <a:bodyPr wrap="square" rtlCol="0">
            <a:spAutoFit/>
          </a:bodyPr>
          <a:lstStyle/>
          <a:p>
            <a:r>
              <a:rPr lang="ja-JP" altLang="en-US" sz="2000" dirty="0">
                <a:latin typeface="HGｺﾞｼｯｸE" panose="020B0909000000000000" pitchFamily="49" charset="-128"/>
                <a:ea typeface="HGｺﾞｼｯｸE" panose="020B0909000000000000" pitchFamily="49" charset="-128"/>
              </a:rPr>
              <a:t>⑤宣誓書受領証を受け取る</a:t>
            </a:r>
            <a:endParaRPr lang="en-US" altLang="ja-JP" sz="2000" dirty="0">
              <a:latin typeface="HGｺﾞｼｯｸE" panose="020B0909000000000000" pitchFamily="49" charset="-128"/>
              <a:ea typeface="HGｺﾞｼｯｸE" panose="020B0909000000000000" pitchFamily="49" charset="-128"/>
            </a:endParaRPr>
          </a:p>
        </p:txBody>
      </p:sp>
      <p:sp>
        <p:nvSpPr>
          <p:cNvPr id="13" name="テキスト ボックス 12">
            <a:extLst>
              <a:ext uri="{FF2B5EF4-FFF2-40B4-BE49-F238E27FC236}">
                <a16:creationId xmlns:a16="http://schemas.microsoft.com/office/drawing/2014/main" id="{E1A2ADDB-2F8A-0203-B93D-D9F1A2F7ECF6}"/>
              </a:ext>
            </a:extLst>
          </p:cNvPr>
          <p:cNvSpPr txBox="1"/>
          <p:nvPr/>
        </p:nvSpPr>
        <p:spPr>
          <a:xfrm>
            <a:off x="4599708" y="2032735"/>
            <a:ext cx="6899565" cy="2031325"/>
          </a:xfrm>
          <a:prstGeom prst="rect">
            <a:avLst/>
          </a:prstGeom>
          <a:noFill/>
        </p:spPr>
        <p:txBody>
          <a:bodyPr wrap="square">
            <a:spAutoFit/>
          </a:bodyPr>
          <a:lstStyle/>
          <a:p>
            <a:r>
              <a:rPr lang="ja-JP" altLang="en-US" sz="1800" dirty="0">
                <a:latin typeface="HGSｺﾞｼｯｸM" panose="020B0600000000000000" pitchFamily="50" charset="-128"/>
                <a:ea typeface="HGSｺﾞｼｯｸM" panose="020B0600000000000000" pitchFamily="50" charset="-128"/>
              </a:rPr>
              <a:t>・</a:t>
            </a:r>
            <a:r>
              <a:rPr lang="ja-JP" altLang="en-US" sz="1800" dirty="0">
                <a:latin typeface="HGｺﾞｼｯｸE" panose="020B0909000000000000" pitchFamily="49" charset="-128"/>
                <a:ea typeface="HGｺﾞｼｯｸE" panose="020B0909000000000000" pitchFamily="49" charset="-128"/>
              </a:rPr>
              <a:t>希望する宣誓日の７日前まで</a:t>
            </a:r>
            <a:r>
              <a:rPr lang="ja-JP" altLang="en-US" sz="1800" dirty="0">
                <a:latin typeface="HGSｺﾞｼｯｸM" panose="020B0600000000000000" pitchFamily="50" charset="-128"/>
                <a:ea typeface="HGSｺﾞｼｯｸM" panose="020B0600000000000000" pitchFamily="50" charset="-128"/>
              </a:rPr>
              <a:t>に電話（</a:t>
            </a:r>
            <a:r>
              <a:rPr lang="en-US" altLang="ja-JP" sz="1800" dirty="0">
                <a:latin typeface="HGSｺﾞｼｯｸM" panose="020B0600000000000000" pitchFamily="50" charset="-128"/>
                <a:ea typeface="HGSｺﾞｼｯｸM" panose="020B0600000000000000" pitchFamily="50" charset="-128"/>
              </a:rPr>
              <a:t>0978-27-8122</a:t>
            </a:r>
            <a:r>
              <a:rPr lang="ja-JP" altLang="en-US" sz="1800" dirty="0">
                <a:latin typeface="HGSｺﾞｼｯｸM" panose="020B0600000000000000" pitchFamily="50" charset="-128"/>
                <a:ea typeface="HGSｺﾞｼｯｸM" panose="020B0600000000000000" pitchFamily="50" charset="-128"/>
              </a:rPr>
              <a:t>）で事前予約をお願いします。疑問や不安な点などあれば、お伝え下さい。</a:t>
            </a:r>
            <a:endParaRPr lang="en-US" altLang="ja-JP" sz="1800"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a:t>
            </a:r>
            <a:r>
              <a:rPr lang="ja-JP" altLang="en-US" u="sng" dirty="0">
                <a:latin typeface="HGｺﾞｼｯｸE" panose="020B0909000000000000" pitchFamily="49" charset="-128"/>
                <a:ea typeface="HGｺﾞｼｯｸE" panose="020B0909000000000000" pitchFamily="49" charset="-128"/>
              </a:rPr>
              <a:t>宣誓当日はお二人でお越しいただきます</a:t>
            </a:r>
            <a:r>
              <a:rPr lang="ja-JP" altLang="en-US" dirty="0">
                <a:latin typeface="HGｺﾞｼｯｸE" panose="020B0909000000000000" pitchFamily="49" charset="-128"/>
                <a:ea typeface="HGｺﾞｼｯｸE" panose="020B0909000000000000" pitchFamily="49" charset="-128"/>
              </a:rPr>
              <a:t>。</a:t>
            </a:r>
            <a:r>
              <a:rPr lang="ja-JP" altLang="en-US" dirty="0">
                <a:latin typeface="HGSｺﾞｼｯｸM" panose="020B0600000000000000" pitchFamily="50" charset="-128"/>
                <a:ea typeface="HGSｺﾞｼｯｸM" panose="020B0600000000000000" pitchFamily="50" charset="-128"/>
              </a:rPr>
              <a:t>御注意下さい。</a:t>
            </a:r>
            <a:endParaRPr lang="en-US" altLang="ja-JP" dirty="0">
              <a:latin typeface="HGSｺﾞｼｯｸM" panose="020B0600000000000000" pitchFamily="50" charset="-128"/>
              <a:ea typeface="HGSｺﾞｼｯｸM" panose="020B0600000000000000" pitchFamily="50" charset="-128"/>
            </a:endParaRPr>
          </a:p>
          <a:p>
            <a:r>
              <a:rPr lang="en-US" altLang="ja-JP" sz="1800" dirty="0">
                <a:latin typeface="HGSｺﾞｼｯｸM" panose="020B0600000000000000" pitchFamily="50" charset="-128"/>
                <a:ea typeface="HGSｺﾞｼｯｸM" panose="020B0600000000000000" pitchFamily="50" charset="-128"/>
              </a:rPr>
              <a:t>【</a:t>
            </a:r>
            <a:r>
              <a:rPr lang="ja-JP" altLang="en-US" sz="1800" dirty="0">
                <a:latin typeface="HGSｺﾞｼｯｸM" panose="020B0600000000000000" pitchFamily="50" charset="-128"/>
                <a:ea typeface="HGSｺﾞｼｯｸM" panose="020B0600000000000000" pitchFamily="50" charset="-128"/>
              </a:rPr>
              <a:t>担当</a:t>
            </a:r>
            <a:r>
              <a:rPr lang="en-US" altLang="ja-JP" sz="1800" dirty="0">
                <a:latin typeface="HGSｺﾞｼｯｸM" panose="020B0600000000000000" pitchFamily="50" charset="-128"/>
                <a:ea typeface="HGSｺﾞｼｯｸM" panose="020B0600000000000000" pitchFamily="50" charset="-128"/>
              </a:rPr>
              <a:t>】</a:t>
            </a:r>
            <a:r>
              <a:rPr lang="ja-JP" altLang="en-US" sz="1800" dirty="0">
                <a:latin typeface="HGSｺﾞｼｯｸM" panose="020B0600000000000000" pitchFamily="50" charset="-128"/>
                <a:ea typeface="HGSｺﾞｼｯｸM" panose="020B0600000000000000" pitchFamily="50" charset="-128"/>
              </a:rPr>
              <a:t>宇佐市役所人権啓発・部落差別解消推進課</a:t>
            </a:r>
            <a:endParaRPr lang="en-US" altLang="ja-JP" sz="1800"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a:t>
            </a:r>
            <a:r>
              <a:rPr lang="ja-JP" altLang="en-US" sz="1600" dirty="0">
                <a:latin typeface="HGSｺﾞｼｯｸM" panose="020B0600000000000000" pitchFamily="50" charset="-128"/>
                <a:ea typeface="HGSｺﾞｼｯｸM" panose="020B0600000000000000" pitchFamily="50" charset="-128"/>
              </a:rPr>
              <a:t>（宇佐市大字上田</a:t>
            </a:r>
            <a:r>
              <a:rPr lang="en-US" altLang="ja-JP" sz="1600" dirty="0">
                <a:latin typeface="HGSｺﾞｼｯｸM" panose="020B0600000000000000" pitchFamily="50" charset="-128"/>
                <a:ea typeface="HGSｺﾞｼｯｸM" panose="020B0600000000000000" pitchFamily="50" charset="-128"/>
              </a:rPr>
              <a:t>1030</a:t>
            </a:r>
            <a:r>
              <a:rPr lang="ja-JP" altLang="en-US" sz="1600" dirty="0">
                <a:latin typeface="HGSｺﾞｼｯｸM" panose="020B0600000000000000" pitchFamily="50" charset="-128"/>
                <a:ea typeface="HGSｺﾞｼｯｸM" panose="020B0600000000000000" pitchFamily="50" charset="-128"/>
              </a:rPr>
              <a:t>番地の</a:t>
            </a:r>
            <a:r>
              <a:rPr lang="en-US" altLang="ja-JP" sz="1600" dirty="0">
                <a:latin typeface="HGSｺﾞｼｯｸM" panose="020B0600000000000000" pitchFamily="50" charset="-128"/>
                <a:ea typeface="HGSｺﾞｼｯｸM" panose="020B0600000000000000" pitchFamily="50" charset="-128"/>
              </a:rPr>
              <a:t>1</a:t>
            </a:r>
            <a:r>
              <a:rPr lang="ja-JP" altLang="en-US" sz="1600" dirty="0">
                <a:latin typeface="HGSｺﾞｼｯｸM" panose="020B0600000000000000" pitchFamily="50" charset="-128"/>
                <a:ea typeface="HGSｺﾞｼｯｸM" panose="020B0600000000000000" pitchFamily="50" charset="-128"/>
              </a:rPr>
              <a:t>　宇佐市役所本庁舎</a:t>
            </a:r>
            <a:r>
              <a:rPr lang="en-US" altLang="ja-JP" sz="1600" dirty="0">
                <a:latin typeface="HGSｺﾞｼｯｸM" panose="020B0600000000000000" pitchFamily="50" charset="-128"/>
                <a:ea typeface="HGSｺﾞｼｯｸM" panose="020B0600000000000000" pitchFamily="50" charset="-128"/>
              </a:rPr>
              <a:t>3</a:t>
            </a:r>
            <a:r>
              <a:rPr lang="ja-JP" altLang="en-US" sz="1600" dirty="0">
                <a:latin typeface="HGSｺﾞｼｯｸM" panose="020B0600000000000000" pitchFamily="50" charset="-128"/>
                <a:ea typeface="HGSｺﾞｼｯｸM" panose="020B0600000000000000" pitchFamily="50" charset="-128"/>
              </a:rPr>
              <a:t>階）</a:t>
            </a:r>
            <a:endParaRPr lang="en-US" altLang="ja-JP" sz="1800"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a:t>
            </a:r>
            <a:r>
              <a:rPr lang="en-US" altLang="ja-JP" dirty="0">
                <a:latin typeface="HGSｺﾞｼｯｸM" panose="020B0600000000000000" pitchFamily="50" charset="-128"/>
                <a:ea typeface="HGSｺﾞｼｯｸM" panose="020B0600000000000000" pitchFamily="50" charset="-128"/>
              </a:rPr>
              <a:t>TEL</a:t>
            </a:r>
            <a:r>
              <a:rPr lang="ja-JP" altLang="en-US" dirty="0">
                <a:latin typeface="HGSｺﾞｼｯｸM" panose="020B0600000000000000" pitchFamily="50" charset="-128"/>
                <a:ea typeface="HGSｺﾞｼｯｸM" panose="020B0600000000000000" pitchFamily="50" charset="-128"/>
              </a:rPr>
              <a:t>：</a:t>
            </a:r>
            <a:r>
              <a:rPr lang="en-US" altLang="ja-JP" dirty="0">
                <a:latin typeface="HGSｺﾞｼｯｸM" panose="020B0600000000000000" pitchFamily="50" charset="-128"/>
                <a:ea typeface="HGSｺﾞｼｯｸM" panose="020B0600000000000000" pitchFamily="50" charset="-128"/>
              </a:rPr>
              <a:t>0978-27-8122</a:t>
            </a:r>
          </a:p>
          <a:p>
            <a:r>
              <a:rPr lang="ja-JP" altLang="en-US" dirty="0">
                <a:latin typeface="HGSｺﾞｼｯｸM" panose="020B0600000000000000" pitchFamily="50" charset="-128"/>
                <a:ea typeface="HGSｺﾞｼｯｸM" panose="020B0600000000000000" pitchFamily="50" charset="-128"/>
              </a:rPr>
              <a:t>　　　　平日午前</a:t>
            </a:r>
            <a:r>
              <a:rPr lang="en-US" altLang="ja-JP" dirty="0">
                <a:latin typeface="HGSｺﾞｼｯｸM" panose="020B0600000000000000" pitchFamily="50" charset="-128"/>
                <a:ea typeface="HGSｺﾞｼｯｸM" panose="020B0600000000000000" pitchFamily="50" charset="-128"/>
              </a:rPr>
              <a:t>9</a:t>
            </a:r>
            <a:r>
              <a:rPr lang="ja-JP" altLang="en-US" dirty="0">
                <a:latin typeface="HGSｺﾞｼｯｸM" panose="020B0600000000000000" pitchFamily="50" charset="-128"/>
                <a:ea typeface="HGSｺﾞｼｯｸM" panose="020B0600000000000000" pitchFamily="50" charset="-128"/>
              </a:rPr>
              <a:t>時から午後</a:t>
            </a:r>
            <a:r>
              <a:rPr lang="en-US" altLang="ja-JP" dirty="0">
                <a:latin typeface="HGSｺﾞｼｯｸM" panose="020B0600000000000000" pitchFamily="50" charset="-128"/>
                <a:ea typeface="HGSｺﾞｼｯｸM" panose="020B0600000000000000" pitchFamily="50" charset="-128"/>
              </a:rPr>
              <a:t>5</a:t>
            </a:r>
            <a:r>
              <a:rPr lang="ja-JP" altLang="en-US" dirty="0">
                <a:latin typeface="HGSｺﾞｼｯｸM" panose="020B0600000000000000" pitchFamily="50" charset="-128"/>
                <a:ea typeface="HGSｺﾞｼｯｸM" panose="020B0600000000000000" pitchFamily="50" charset="-128"/>
              </a:rPr>
              <a:t>時まで受付</a:t>
            </a:r>
            <a:endParaRPr lang="en-US" altLang="ja-JP" dirty="0">
              <a:latin typeface="HGSｺﾞｼｯｸM" panose="020B0600000000000000" pitchFamily="50" charset="-128"/>
              <a:ea typeface="HGSｺﾞｼｯｸM" panose="020B0600000000000000" pitchFamily="50" charset="-128"/>
            </a:endParaRPr>
          </a:p>
        </p:txBody>
      </p:sp>
      <p:sp>
        <p:nvSpPr>
          <p:cNvPr id="15" name="テキスト ボックス 14">
            <a:extLst>
              <a:ext uri="{FF2B5EF4-FFF2-40B4-BE49-F238E27FC236}">
                <a16:creationId xmlns:a16="http://schemas.microsoft.com/office/drawing/2014/main" id="{A2B74567-32E2-B39B-1A81-DD6D305D7B01}"/>
              </a:ext>
            </a:extLst>
          </p:cNvPr>
          <p:cNvSpPr txBox="1"/>
          <p:nvPr/>
        </p:nvSpPr>
        <p:spPr>
          <a:xfrm>
            <a:off x="4599707" y="1559945"/>
            <a:ext cx="6779491" cy="369332"/>
          </a:xfrm>
          <a:prstGeom prst="rect">
            <a:avLst/>
          </a:prstGeom>
          <a:noFill/>
        </p:spPr>
        <p:txBody>
          <a:bodyPr wrap="square">
            <a:spAutoFit/>
          </a:bodyPr>
          <a:lstStyle/>
          <a:p>
            <a:r>
              <a:rPr lang="ja-JP" altLang="en-US" sz="1800" dirty="0">
                <a:latin typeface="HGSｺﾞｼｯｸM" panose="020B0600000000000000" pitchFamily="50" charset="-128"/>
                <a:ea typeface="HGSｺﾞｼｯｸM" panose="020B0600000000000000" pitchFamily="50" charset="-128"/>
              </a:rPr>
              <a:t>・お二人が該当</a:t>
            </a:r>
            <a:r>
              <a:rPr lang="ja-JP" altLang="en-US" dirty="0">
                <a:latin typeface="HGSｺﾞｼｯｸM" panose="020B0600000000000000" pitchFamily="50" charset="-128"/>
                <a:ea typeface="HGSｺﾞｼｯｸM" panose="020B0600000000000000" pitchFamily="50" charset="-128"/>
              </a:rPr>
              <a:t>するか御確認</a:t>
            </a:r>
            <a:r>
              <a:rPr lang="ja-JP" altLang="en-US" sz="1800" dirty="0">
                <a:latin typeface="HGSｺﾞｼｯｸM" panose="020B0600000000000000" pitchFamily="50" charset="-128"/>
                <a:ea typeface="HGSｺﾞｼｯｸM" panose="020B0600000000000000" pitchFamily="50" charset="-128"/>
              </a:rPr>
              <a:t>下さい。</a:t>
            </a:r>
            <a:endParaRPr lang="en-US" altLang="ja-JP" sz="1800" dirty="0">
              <a:latin typeface="HGSｺﾞｼｯｸM" panose="020B0600000000000000" pitchFamily="50" charset="-128"/>
              <a:ea typeface="HGSｺﾞｼｯｸM" panose="020B0600000000000000" pitchFamily="50" charset="-128"/>
            </a:endParaRPr>
          </a:p>
        </p:txBody>
      </p:sp>
      <p:sp>
        <p:nvSpPr>
          <p:cNvPr id="16" name="テキスト ボックス 15">
            <a:extLst>
              <a:ext uri="{FF2B5EF4-FFF2-40B4-BE49-F238E27FC236}">
                <a16:creationId xmlns:a16="http://schemas.microsoft.com/office/drawing/2014/main" id="{F14D6AF4-E173-6A4B-3B3D-8F0E3EB28719}"/>
              </a:ext>
            </a:extLst>
          </p:cNvPr>
          <p:cNvSpPr txBox="1"/>
          <p:nvPr/>
        </p:nvSpPr>
        <p:spPr>
          <a:xfrm>
            <a:off x="4719782" y="4175907"/>
            <a:ext cx="6779491" cy="923330"/>
          </a:xfrm>
          <a:prstGeom prst="rect">
            <a:avLst/>
          </a:prstGeom>
          <a:noFill/>
        </p:spPr>
        <p:txBody>
          <a:bodyPr wrap="square">
            <a:spAutoFit/>
          </a:bodyPr>
          <a:lstStyle/>
          <a:p>
            <a:r>
              <a:rPr lang="ja-JP" altLang="en-US" dirty="0">
                <a:latin typeface="HGSｺﾞｼｯｸM" panose="020B0600000000000000" pitchFamily="50" charset="-128"/>
                <a:ea typeface="HGSｺﾞｼｯｸM" panose="020B0600000000000000" pitchFamily="50" charset="-128"/>
              </a:rPr>
              <a:t>・「本人確認書類」「</a:t>
            </a:r>
            <a:r>
              <a:rPr lang="ja-JP" altLang="en-US" sz="1800" dirty="0">
                <a:latin typeface="HGSｺﾞｼｯｸM" panose="020B0600000000000000" pitchFamily="50" charset="-128"/>
                <a:ea typeface="HGSｺﾞｼｯｸM" panose="020B0600000000000000" pitchFamily="50" charset="-128"/>
              </a:rPr>
              <a:t>住民票の写し」「配偶者がいないことを証明する書類」「子どもとの関係を確認できる書類（</a:t>
            </a:r>
            <a:r>
              <a:rPr lang="en-US" altLang="ja-JP" sz="1800" dirty="0">
                <a:latin typeface="HGSｺﾞｼｯｸM" panose="020B0600000000000000" pitchFamily="50" charset="-128"/>
                <a:ea typeface="HGSｺﾞｼｯｸM" panose="020B0600000000000000" pitchFamily="50" charset="-128"/>
              </a:rPr>
              <a:t>※</a:t>
            </a:r>
            <a:r>
              <a:rPr lang="ja-JP" altLang="en-US" sz="1800" dirty="0">
                <a:latin typeface="HGSｺﾞｼｯｸM" panose="020B0600000000000000" pitchFamily="50" charset="-128"/>
                <a:ea typeface="HGSｺﾞｼｯｸM" panose="020B0600000000000000" pitchFamily="50" charset="-128"/>
              </a:rPr>
              <a:t>ファミリーシップ関係を宣誓する場合のみ）」が必要となります。</a:t>
            </a:r>
            <a:endParaRPr lang="en-US" altLang="ja-JP" sz="1800" dirty="0">
              <a:latin typeface="HGSｺﾞｼｯｸM" panose="020B0600000000000000" pitchFamily="50" charset="-128"/>
              <a:ea typeface="HGSｺﾞｼｯｸM" panose="020B0600000000000000" pitchFamily="50" charset="-128"/>
            </a:endParaRPr>
          </a:p>
        </p:txBody>
      </p:sp>
      <p:sp>
        <p:nvSpPr>
          <p:cNvPr id="17" name="テキスト ボックス 16">
            <a:extLst>
              <a:ext uri="{FF2B5EF4-FFF2-40B4-BE49-F238E27FC236}">
                <a16:creationId xmlns:a16="http://schemas.microsoft.com/office/drawing/2014/main" id="{6CCC22AC-1C6D-5966-9804-3A7E87884B3B}"/>
              </a:ext>
            </a:extLst>
          </p:cNvPr>
          <p:cNvSpPr txBox="1"/>
          <p:nvPr/>
        </p:nvSpPr>
        <p:spPr>
          <a:xfrm>
            <a:off x="4599707" y="5186417"/>
            <a:ext cx="6899565" cy="369332"/>
          </a:xfrm>
          <a:prstGeom prst="rect">
            <a:avLst/>
          </a:prstGeom>
          <a:noFill/>
        </p:spPr>
        <p:txBody>
          <a:bodyPr wrap="square">
            <a:spAutoFit/>
          </a:bodyPr>
          <a:lstStyle/>
          <a:p>
            <a:r>
              <a:rPr lang="ja-JP" altLang="en-US" sz="1800" dirty="0">
                <a:latin typeface="HGSｺﾞｼｯｸM" panose="020B0600000000000000" pitchFamily="50" charset="-128"/>
                <a:ea typeface="HGSｺﾞｼｯｸM" panose="020B0600000000000000" pitchFamily="50" charset="-128"/>
              </a:rPr>
              <a:t>・予約した日時にお二人でお越しのうえ、</a:t>
            </a:r>
            <a:r>
              <a:rPr lang="ja-JP" altLang="en-US" sz="1800" dirty="0">
                <a:latin typeface="HGｺﾞｼｯｸE" panose="020B0909000000000000" pitchFamily="49" charset="-128"/>
                <a:ea typeface="HGｺﾞｼｯｸE" panose="020B0909000000000000" pitchFamily="49" charset="-128"/>
              </a:rPr>
              <a:t>宣誓書を御記入</a:t>
            </a:r>
            <a:r>
              <a:rPr lang="ja-JP" altLang="en-US" sz="1800" dirty="0">
                <a:latin typeface="HGSｺﾞｼｯｸM" panose="020B0600000000000000" pitchFamily="50" charset="-128"/>
                <a:ea typeface="HGSｺﾞｼｯｸM" panose="020B0600000000000000" pitchFamily="50" charset="-128"/>
              </a:rPr>
              <a:t>下さい。</a:t>
            </a:r>
            <a:endParaRPr lang="en-US" altLang="ja-JP" dirty="0">
              <a:latin typeface="HGSｺﾞｼｯｸM" panose="020B0600000000000000" pitchFamily="50" charset="-128"/>
              <a:ea typeface="HGSｺﾞｼｯｸM" panose="020B0600000000000000" pitchFamily="50" charset="-128"/>
            </a:endParaRPr>
          </a:p>
        </p:txBody>
      </p:sp>
      <p:sp>
        <p:nvSpPr>
          <p:cNvPr id="19" name="テキスト ボックス 18">
            <a:extLst>
              <a:ext uri="{FF2B5EF4-FFF2-40B4-BE49-F238E27FC236}">
                <a16:creationId xmlns:a16="http://schemas.microsoft.com/office/drawing/2014/main" id="{BAD10ECF-3CC7-BC9B-8FBC-1CE588F88D14}"/>
              </a:ext>
            </a:extLst>
          </p:cNvPr>
          <p:cNvSpPr txBox="1"/>
          <p:nvPr/>
        </p:nvSpPr>
        <p:spPr>
          <a:xfrm>
            <a:off x="4599706" y="5689505"/>
            <a:ext cx="6899565" cy="646331"/>
          </a:xfrm>
          <a:prstGeom prst="rect">
            <a:avLst/>
          </a:prstGeom>
          <a:noFill/>
        </p:spPr>
        <p:txBody>
          <a:bodyPr wrap="square">
            <a:spAutoFit/>
          </a:bodyPr>
          <a:lstStyle/>
          <a:p>
            <a:r>
              <a:rPr lang="ja-JP" altLang="en-US" sz="1800" dirty="0">
                <a:latin typeface="HGSｺﾞｼｯｸM" panose="020B0600000000000000" pitchFamily="50" charset="-128"/>
                <a:ea typeface="HGSｺﾞｼｯｸM" panose="020B0600000000000000" pitchFamily="50" charset="-128"/>
              </a:rPr>
              <a:t>・宣誓日</a:t>
            </a:r>
            <a:r>
              <a:rPr lang="ja-JP" altLang="en-US" dirty="0">
                <a:latin typeface="HGSｺﾞｼｯｸM" panose="020B0600000000000000" pitchFamily="50" charset="-128"/>
                <a:ea typeface="HGSｺﾞｼｯｸM" panose="020B0600000000000000" pitchFamily="50" charset="-128"/>
              </a:rPr>
              <a:t>以降に</a:t>
            </a:r>
            <a:r>
              <a:rPr lang="ja-JP" altLang="en-US" sz="1800" dirty="0">
                <a:latin typeface="HGｺﾞｼｯｸE" panose="020B0909000000000000" pitchFamily="49" charset="-128"/>
                <a:ea typeface="HGｺﾞｼｯｸE" panose="020B0909000000000000" pitchFamily="49" charset="-128"/>
              </a:rPr>
              <a:t>交付</a:t>
            </a:r>
            <a:r>
              <a:rPr lang="ja-JP" altLang="en-US" sz="1800" dirty="0">
                <a:latin typeface="HGSｺﾞｼｯｸM" panose="020B0600000000000000" pitchFamily="50" charset="-128"/>
                <a:ea typeface="HGSｺﾞｼｯｸM" panose="020B0600000000000000" pitchFamily="50" charset="-128"/>
              </a:rPr>
              <a:t>します。</a:t>
            </a:r>
            <a:endParaRPr lang="en-US" altLang="ja-JP" sz="1800" dirty="0">
              <a:latin typeface="HGSｺﾞｼｯｸM" panose="020B0600000000000000" pitchFamily="50" charset="-128"/>
              <a:ea typeface="HGSｺﾞｼｯｸM" panose="020B0600000000000000" pitchFamily="50" charset="-128"/>
            </a:endParaRPr>
          </a:p>
          <a:p>
            <a:r>
              <a:rPr lang="ja-JP" altLang="en-US" dirty="0">
                <a:latin typeface="HGSｺﾞｼｯｸM" panose="020B0600000000000000" pitchFamily="50" charset="-128"/>
                <a:ea typeface="HGSｺﾞｼｯｸM" panose="020B0600000000000000" pitchFamily="50" charset="-128"/>
              </a:rPr>
              <a:t>　（</a:t>
            </a:r>
            <a:r>
              <a:rPr lang="ja-JP" altLang="en-US" sz="1800" dirty="0">
                <a:latin typeface="HGSｺﾞｼｯｸM" panose="020B0600000000000000" pitchFamily="50" charset="-128"/>
                <a:ea typeface="HGSｺﾞｼｯｸM" panose="020B0600000000000000" pitchFamily="50" charset="-128"/>
              </a:rPr>
              <a:t>郵送受領を希望する場合は別途、御相談下さい）</a:t>
            </a:r>
            <a:endParaRPr lang="en-US" altLang="ja-JP" dirty="0">
              <a:latin typeface="HGSｺﾞｼｯｸM" panose="020B0600000000000000" pitchFamily="50" charset="-128"/>
              <a:ea typeface="HGSｺﾞｼｯｸM" panose="020B0600000000000000" pitchFamily="50" charset="-128"/>
            </a:endParaRPr>
          </a:p>
        </p:txBody>
      </p:sp>
      <p:sp>
        <p:nvSpPr>
          <p:cNvPr id="10" name="スライド番号プレースホルダー 9">
            <a:extLst>
              <a:ext uri="{FF2B5EF4-FFF2-40B4-BE49-F238E27FC236}">
                <a16:creationId xmlns:a16="http://schemas.microsoft.com/office/drawing/2014/main" id="{A75707B2-03D2-AFC8-2777-48C571320AFA}"/>
              </a:ext>
            </a:extLst>
          </p:cNvPr>
          <p:cNvSpPr>
            <a:spLocks noGrp="1"/>
          </p:cNvSpPr>
          <p:nvPr>
            <p:ph type="sldNum" sz="quarter" idx="12"/>
          </p:nvPr>
        </p:nvSpPr>
        <p:spPr/>
        <p:txBody>
          <a:bodyPr/>
          <a:lstStyle/>
          <a:p>
            <a:r>
              <a:rPr kumimoji="1" lang="en-US" altLang="ja-JP" dirty="0"/>
              <a:t>8</a:t>
            </a:r>
            <a:endParaRPr kumimoji="1" lang="ja-JP" altLang="en-US" dirty="0"/>
          </a:p>
        </p:txBody>
      </p:sp>
    </p:spTree>
    <p:extLst>
      <p:ext uri="{BB962C8B-B14F-4D97-AF65-F5344CB8AC3E}">
        <p14:creationId xmlns:p14="http://schemas.microsoft.com/office/powerpoint/2010/main" val="26895349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1794</TotalTime>
  <Words>3191</Words>
  <Application>Microsoft Office PowerPoint</Application>
  <PresentationFormat>ワイド画面</PresentationFormat>
  <Paragraphs>293</Paragraphs>
  <Slides>17</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17</vt:i4>
      </vt:variant>
    </vt:vector>
  </HeadingPairs>
  <TitlesOfParts>
    <vt:vector size="28" baseType="lpstr">
      <vt:lpstr>HGP創英ﾌﾟﾚｾﾞﾝｽEB</vt:lpstr>
      <vt:lpstr>HGSｺﾞｼｯｸM</vt:lpstr>
      <vt:lpstr>HGS創英角ｺﾞｼｯｸUB</vt:lpstr>
      <vt:lpstr>HGｺﾞｼｯｸE</vt:lpstr>
      <vt:lpstr>HGｺﾞｼｯｸM</vt:lpstr>
      <vt:lpstr>HG明朝E</vt:lpstr>
      <vt:lpstr>ＭＳ 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usacity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Usa3650031</dc:creator>
  <cp:lastModifiedBy>ljinken005@usa.local</cp:lastModifiedBy>
  <cp:revision>124</cp:revision>
  <cp:lastPrinted>2025-02-14T02:12:22Z</cp:lastPrinted>
  <dcterms:created xsi:type="dcterms:W3CDTF">2023-09-19T02:01:08Z</dcterms:created>
  <dcterms:modified xsi:type="dcterms:W3CDTF">2025-03-21T00:51:46Z</dcterms:modified>
</cp:coreProperties>
</file>