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</p:sldIdLst>
  <p:sldSz cx="7559675" cy="1069181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1459"/>
    <a:srgbClr val="FF0078"/>
    <a:srgbClr val="FCE5E2"/>
    <a:srgbClr val="843C0C"/>
    <a:srgbClr val="40210F"/>
    <a:srgbClr val="6C320A"/>
    <a:srgbClr val="E3005C"/>
    <a:srgbClr val="94005C"/>
    <a:srgbClr val="E30047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>
        <p:scale>
          <a:sx n="100" d="100"/>
          <a:sy n="100" d="100"/>
        </p:scale>
        <p:origin x="1243" y="-2947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図プレースホルダー 10"/>
          <p:cNvSpPr>
            <a:spLocks noGrp="1"/>
          </p:cNvSpPr>
          <p:nvPr>
            <p:ph type="pic" sz="quarter" idx="10" hasCustomPrompt="1"/>
          </p:nvPr>
        </p:nvSpPr>
        <p:spPr>
          <a:xfrm>
            <a:off x="257175" y="7476326"/>
            <a:ext cx="1485900" cy="1168400"/>
          </a:xfrm>
          <a:custGeom>
            <a:avLst/>
            <a:gdLst>
              <a:gd name="connsiteX0" fmla="*/ 0 w 1485900"/>
              <a:gd name="connsiteY0" fmla="*/ 0 h 1168400"/>
              <a:gd name="connsiteX1" fmla="*/ 1485900 w 1485900"/>
              <a:gd name="connsiteY1" fmla="*/ 0 h 1168400"/>
              <a:gd name="connsiteX2" fmla="*/ 1485900 w 1485900"/>
              <a:gd name="connsiteY2" fmla="*/ 1168400 h 1168400"/>
              <a:gd name="connsiteX3" fmla="*/ 0 w 1485900"/>
              <a:gd name="connsiteY3" fmla="*/ 1168400 h 116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5900" h="1168400">
                <a:moveTo>
                  <a:pt x="0" y="0"/>
                </a:moveTo>
                <a:lnTo>
                  <a:pt x="1485900" y="0"/>
                </a:lnTo>
                <a:lnTo>
                  <a:pt x="1485900" y="1168400"/>
                </a:lnTo>
                <a:lnTo>
                  <a:pt x="0" y="11684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2" name="図プレースホルダー 11"/>
          <p:cNvSpPr>
            <a:spLocks noGrp="1"/>
          </p:cNvSpPr>
          <p:nvPr>
            <p:ph type="pic" sz="quarter" idx="11" hasCustomPrompt="1"/>
          </p:nvPr>
        </p:nvSpPr>
        <p:spPr>
          <a:xfrm>
            <a:off x="257175" y="8797126"/>
            <a:ext cx="1485900" cy="1168400"/>
          </a:xfrm>
          <a:custGeom>
            <a:avLst/>
            <a:gdLst>
              <a:gd name="connsiteX0" fmla="*/ 0 w 1485900"/>
              <a:gd name="connsiteY0" fmla="*/ 0 h 1168400"/>
              <a:gd name="connsiteX1" fmla="*/ 1485900 w 1485900"/>
              <a:gd name="connsiteY1" fmla="*/ 0 h 1168400"/>
              <a:gd name="connsiteX2" fmla="*/ 1485900 w 1485900"/>
              <a:gd name="connsiteY2" fmla="*/ 1168400 h 1168400"/>
              <a:gd name="connsiteX3" fmla="*/ 0 w 1485900"/>
              <a:gd name="connsiteY3" fmla="*/ 1168400 h 116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5900" h="1168400">
                <a:moveTo>
                  <a:pt x="0" y="0"/>
                </a:moveTo>
                <a:lnTo>
                  <a:pt x="1485900" y="0"/>
                </a:lnTo>
                <a:lnTo>
                  <a:pt x="1485900" y="1168400"/>
                </a:lnTo>
                <a:lnTo>
                  <a:pt x="0" y="116840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2195814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3AE7-4608-43A1-B6D1-3B36CC00D114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8E8-CC60-44F6-A8F0-D32180213C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35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3AE7-4608-43A1-B6D1-3B36CC00D114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8E8-CC60-44F6-A8F0-D32180213C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014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図プレースホルダー 14"/>
          <p:cNvSpPr>
            <a:spLocks noGrp="1"/>
          </p:cNvSpPr>
          <p:nvPr>
            <p:ph type="pic" sz="quarter" idx="10" hasCustomPrompt="1"/>
          </p:nvPr>
        </p:nvSpPr>
        <p:spPr>
          <a:xfrm>
            <a:off x="438206" y="2333263"/>
            <a:ext cx="2936875" cy="2273300"/>
          </a:xfrm>
          <a:custGeom>
            <a:avLst/>
            <a:gdLst>
              <a:gd name="connsiteX0" fmla="*/ 0 w 2936875"/>
              <a:gd name="connsiteY0" fmla="*/ 0 h 2273300"/>
              <a:gd name="connsiteX1" fmla="*/ 2936875 w 2936875"/>
              <a:gd name="connsiteY1" fmla="*/ 0 h 2273300"/>
              <a:gd name="connsiteX2" fmla="*/ 2936875 w 2936875"/>
              <a:gd name="connsiteY2" fmla="*/ 2273300 h 2273300"/>
              <a:gd name="connsiteX3" fmla="*/ 0 w 2936875"/>
              <a:gd name="connsiteY3" fmla="*/ 2273300 h 2273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6875" h="2273300">
                <a:moveTo>
                  <a:pt x="0" y="0"/>
                </a:moveTo>
                <a:lnTo>
                  <a:pt x="2936875" y="0"/>
                </a:lnTo>
                <a:lnTo>
                  <a:pt x="2936875" y="2273300"/>
                </a:lnTo>
                <a:lnTo>
                  <a:pt x="0" y="22733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 tIns="648000">
            <a:noAutofit/>
          </a:bodyPr>
          <a:lstStyle>
            <a:lvl1pPr marL="0" indent="0" algn="ctr">
              <a:buNone/>
              <a:defRPr sz="1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6" name="図プレースホルダー 15"/>
          <p:cNvSpPr>
            <a:spLocks noGrp="1"/>
          </p:cNvSpPr>
          <p:nvPr>
            <p:ph type="pic" sz="quarter" idx="11" hasCustomPrompt="1"/>
          </p:nvPr>
        </p:nvSpPr>
        <p:spPr>
          <a:xfrm>
            <a:off x="4019986" y="2213136"/>
            <a:ext cx="2936875" cy="2273300"/>
          </a:xfrm>
          <a:custGeom>
            <a:avLst/>
            <a:gdLst>
              <a:gd name="connsiteX0" fmla="*/ 0 w 2936875"/>
              <a:gd name="connsiteY0" fmla="*/ 0 h 2273300"/>
              <a:gd name="connsiteX1" fmla="*/ 2936875 w 2936875"/>
              <a:gd name="connsiteY1" fmla="*/ 0 h 2273300"/>
              <a:gd name="connsiteX2" fmla="*/ 2936875 w 2936875"/>
              <a:gd name="connsiteY2" fmla="*/ 2273300 h 2273300"/>
              <a:gd name="connsiteX3" fmla="*/ 0 w 2936875"/>
              <a:gd name="connsiteY3" fmla="*/ 2273300 h 2273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6875" h="2273300">
                <a:moveTo>
                  <a:pt x="0" y="0"/>
                </a:moveTo>
                <a:lnTo>
                  <a:pt x="2936875" y="0"/>
                </a:lnTo>
                <a:lnTo>
                  <a:pt x="2936875" y="2273300"/>
                </a:lnTo>
                <a:lnTo>
                  <a:pt x="0" y="2273300"/>
                </a:lnTo>
                <a:close/>
              </a:path>
            </a:pathLst>
          </a:custGeom>
          <a:blipFill dpi="0" rotWithShape="1">
            <a:blip r:embed="rId3"/>
            <a:srcRect/>
            <a:stretch>
              <a:fillRect/>
            </a:stretch>
          </a:blipFill>
        </p:spPr>
        <p:txBody>
          <a:bodyPr wrap="square" tIns="648000">
            <a:noAutofit/>
          </a:bodyPr>
          <a:lstStyle>
            <a:lvl1pPr marL="0" indent="0" algn="ctr">
              <a:buNone/>
              <a:defRPr sz="1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7" name="図プレースホルダー 16"/>
          <p:cNvSpPr>
            <a:spLocks noGrp="1"/>
          </p:cNvSpPr>
          <p:nvPr>
            <p:ph type="pic" sz="quarter" idx="12" hasCustomPrompt="1"/>
          </p:nvPr>
        </p:nvSpPr>
        <p:spPr>
          <a:xfrm>
            <a:off x="4174498" y="5655780"/>
            <a:ext cx="2936875" cy="2273300"/>
          </a:xfrm>
          <a:custGeom>
            <a:avLst/>
            <a:gdLst>
              <a:gd name="connsiteX0" fmla="*/ 0 w 2936875"/>
              <a:gd name="connsiteY0" fmla="*/ 0 h 2273300"/>
              <a:gd name="connsiteX1" fmla="*/ 2936875 w 2936875"/>
              <a:gd name="connsiteY1" fmla="*/ 0 h 2273300"/>
              <a:gd name="connsiteX2" fmla="*/ 2936875 w 2936875"/>
              <a:gd name="connsiteY2" fmla="*/ 2273300 h 2273300"/>
              <a:gd name="connsiteX3" fmla="*/ 0 w 2936875"/>
              <a:gd name="connsiteY3" fmla="*/ 2273300 h 2273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6875" h="2273300">
                <a:moveTo>
                  <a:pt x="0" y="0"/>
                </a:moveTo>
                <a:lnTo>
                  <a:pt x="2936875" y="0"/>
                </a:lnTo>
                <a:lnTo>
                  <a:pt x="2936875" y="2273300"/>
                </a:lnTo>
                <a:lnTo>
                  <a:pt x="0" y="2273300"/>
                </a:lnTo>
                <a:close/>
              </a:path>
            </a:pathLst>
          </a:custGeom>
          <a:blipFill dpi="0" rotWithShape="1">
            <a:blip r:embed="rId4"/>
            <a:srcRect/>
            <a:stretch>
              <a:fillRect/>
            </a:stretch>
          </a:blipFill>
        </p:spPr>
        <p:txBody>
          <a:bodyPr wrap="square" tIns="648000">
            <a:noAutofit/>
          </a:bodyPr>
          <a:lstStyle>
            <a:lvl1pPr marL="0" indent="0" algn="ctr">
              <a:buNone/>
              <a:defRPr sz="1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8" name="図プレースホルダー 17"/>
          <p:cNvSpPr>
            <a:spLocks noGrp="1"/>
          </p:cNvSpPr>
          <p:nvPr>
            <p:ph type="pic" sz="quarter" idx="13" hasCustomPrompt="1"/>
          </p:nvPr>
        </p:nvSpPr>
        <p:spPr>
          <a:xfrm>
            <a:off x="592717" y="5813505"/>
            <a:ext cx="2936875" cy="2273300"/>
          </a:xfrm>
          <a:custGeom>
            <a:avLst/>
            <a:gdLst>
              <a:gd name="connsiteX0" fmla="*/ 0 w 2936875"/>
              <a:gd name="connsiteY0" fmla="*/ 0 h 2273300"/>
              <a:gd name="connsiteX1" fmla="*/ 2936875 w 2936875"/>
              <a:gd name="connsiteY1" fmla="*/ 0 h 2273300"/>
              <a:gd name="connsiteX2" fmla="*/ 2936875 w 2936875"/>
              <a:gd name="connsiteY2" fmla="*/ 2273300 h 2273300"/>
              <a:gd name="connsiteX3" fmla="*/ 0 w 2936875"/>
              <a:gd name="connsiteY3" fmla="*/ 2273300 h 2273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6875" h="2273300">
                <a:moveTo>
                  <a:pt x="0" y="0"/>
                </a:moveTo>
                <a:lnTo>
                  <a:pt x="2936875" y="0"/>
                </a:lnTo>
                <a:lnTo>
                  <a:pt x="2936875" y="2273300"/>
                </a:lnTo>
                <a:lnTo>
                  <a:pt x="0" y="2273300"/>
                </a:lnTo>
                <a:close/>
              </a:path>
            </a:pathLst>
          </a:custGeom>
          <a:blipFill dpi="0" rotWithShape="1">
            <a:blip r:embed="rId5"/>
            <a:srcRect/>
            <a:tile tx="0" ty="0" sx="100000" sy="100000" flip="none" algn="ctr"/>
          </a:blipFill>
        </p:spPr>
        <p:txBody>
          <a:bodyPr wrap="square" tIns="648000">
            <a:noAutofit/>
          </a:bodyPr>
          <a:lstStyle>
            <a:lvl1pPr marL="0" indent="0" algn="ctr">
              <a:buNone/>
              <a:defRPr sz="1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38428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3AE7-4608-43A1-B6D1-3B36CC00D114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8E8-CC60-44F6-A8F0-D32180213C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34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3AE7-4608-43A1-B6D1-3B36CC00D114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8E8-CC60-44F6-A8F0-D32180213C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380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3AE7-4608-43A1-B6D1-3B36CC00D114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8E8-CC60-44F6-A8F0-D32180213C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57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3AE7-4608-43A1-B6D1-3B36CC00D114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8E8-CC60-44F6-A8F0-D32180213C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66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3AE7-4608-43A1-B6D1-3B36CC00D114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8E8-CC60-44F6-A8F0-D32180213C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625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3AE7-4608-43A1-B6D1-3B36CC00D114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8E8-CC60-44F6-A8F0-D32180213C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42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3AE7-4608-43A1-B6D1-3B36CC00D114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8E8-CC60-44F6-A8F0-D32180213C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25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23AE7-4608-43A1-B6D1-3B36CC00D114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BA8E8-CC60-44F6-A8F0-D32180213C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083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8106" y="0"/>
            <a:ext cx="7559675" cy="106918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-40427" y="5903764"/>
            <a:ext cx="7559675" cy="4300189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7000">
                <a:schemeClr val="bg1">
                  <a:alpha val="9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-12701" y="10036175"/>
            <a:ext cx="7572375" cy="60483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0">
                <a:schemeClr val="bg1"/>
              </a:gs>
              <a:gs pos="100000">
                <a:schemeClr val="accent6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46120" y="10284838"/>
            <a:ext cx="71865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主催：宇佐市、宇佐市ふるさと回帰支援センター　☎ </a:t>
            </a:r>
            <a:r>
              <a:rPr lang="en-US" altLang="ja-JP" sz="1200" b="1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0978-27-8172</a:t>
            </a:r>
            <a:r>
              <a:rPr lang="ja-JP" altLang="en-US" sz="1200" b="1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✉ </a:t>
            </a:r>
            <a:r>
              <a:rPr lang="en-US" altLang="ja-JP" sz="1200" b="1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furusato06@city.usa.lg.jp</a:t>
            </a:r>
            <a:endParaRPr kumimoji="1" lang="ja-JP" altLang="en-US" sz="1200" b="1" dirty="0">
              <a:solidFill>
                <a:schemeClr val="bg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270000" y="8107086"/>
            <a:ext cx="670035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 dirty="0">
                <a:latin typeface="ＭＳ 明朝" pitchFamily="17" charset="-128"/>
                <a:ea typeface="ＭＳ 明朝" pitchFamily="17" charset="-128"/>
              </a:rPr>
              <a:t>移住体験施設「古荘邸（寝具の備付け、テレビ無し）」または市内の宿泊施設</a:t>
            </a:r>
            <a:endParaRPr kumimoji="1" lang="en-US" altLang="ja-JP" sz="130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kumimoji="1" lang="en-US" altLang="ja-JP" sz="1300" b="1" dirty="0">
                <a:latin typeface="ＭＳ 明朝" pitchFamily="17" charset="-128"/>
                <a:ea typeface="ＭＳ 明朝" pitchFamily="17" charset="-128"/>
              </a:rPr>
              <a:t>2026</a:t>
            </a:r>
            <a:r>
              <a:rPr kumimoji="1" lang="ja-JP" altLang="en-US" sz="1300" b="1" dirty="0">
                <a:latin typeface="ＭＳ 明朝" pitchFamily="17" charset="-128"/>
                <a:ea typeface="ＭＳ 明朝" pitchFamily="17" charset="-128"/>
              </a:rPr>
              <a:t>年</a:t>
            </a:r>
            <a:r>
              <a:rPr kumimoji="1" lang="en-US" altLang="ja-JP" sz="1300" b="1" dirty="0">
                <a:latin typeface="ＭＳ 明朝" pitchFamily="17" charset="-128"/>
                <a:ea typeface="ＭＳ 明朝" pitchFamily="17" charset="-128"/>
              </a:rPr>
              <a:t>3</a:t>
            </a:r>
            <a:r>
              <a:rPr kumimoji="1" lang="ja-JP" altLang="en-US" sz="1300" b="1" dirty="0">
                <a:latin typeface="ＭＳ 明朝" pitchFamily="17" charset="-128"/>
                <a:ea typeface="ＭＳ 明朝" pitchFamily="17" charset="-128"/>
              </a:rPr>
              <a:t>月下旬まで随時</a:t>
            </a:r>
            <a:r>
              <a:rPr lang="ja-JP" altLang="en-US" sz="1300" b="1" dirty="0">
                <a:latin typeface="ＭＳ 明朝" pitchFamily="17" charset="-128"/>
                <a:ea typeface="ＭＳ 明朝" pitchFamily="17" charset="-128"/>
              </a:rPr>
              <a:t>受付中</a:t>
            </a:r>
            <a:endParaRPr kumimoji="1" lang="en-US" altLang="ja-JP" sz="130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kumimoji="1" lang="ja-JP" altLang="en-US" sz="1300" b="1" dirty="0">
                <a:latin typeface="ＭＳ 明朝" pitchFamily="17" charset="-128"/>
                <a:ea typeface="ＭＳ 明朝" pitchFamily="17" charset="-128"/>
              </a:rPr>
              <a:t>（</a:t>
            </a:r>
            <a:r>
              <a:rPr lang="ja-JP" altLang="en-US" sz="1300" b="1" dirty="0">
                <a:latin typeface="ＭＳ 明朝" pitchFamily="17" charset="-128"/>
                <a:ea typeface="ＭＳ 明朝" pitchFamily="17" charset="-128"/>
              </a:rPr>
              <a:t>古荘邸利用の場合は、</a:t>
            </a:r>
            <a:r>
              <a:rPr lang="en-US" altLang="ja-JP" sz="1300" b="1" dirty="0">
                <a:latin typeface="ＭＳ 明朝" pitchFamily="17" charset="-128"/>
                <a:ea typeface="ＭＳ 明朝" pitchFamily="17" charset="-128"/>
              </a:rPr>
              <a:t>2025</a:t>
            </a:r>
            <a:r>
              <a:rPr lang="ja-JP" altLang="en-US" sz="1300" b="1" dirty="0">
                <a:latin typeface="ＭＳ 明朝" pitchFamily="17" charset="-128"/>
                <a:ea typeface="ＭＳ 明朝" pitchFamily="17" charset="-128"/>
              </a:rPr>
              <a:t>年</a:t>
            </a:r>
            <a:r>
              <a:rPr lang="en-US" altLang="ja-JP" sz="1300" b="1" dirty="0">
                <a:latin typeface="ＭＳ 明朝" pitchFamily="17" charset="-128"/>
                <a:ea typeface="ＭＳ 明朝" pitchFamily="17" charset="-128"/>
              </a:rPr>
              <a:t>12</a:t>
            </a:r>
            <a:r>
              <a:rPr lang="ja-JP" altLang="en-US" sz="1300" b="1" dirty="0">
                <a:latin typeface="ＭＳ 明朝" pitchFamily="17" charset="-128"/>
                <a:ea typeface="ＭＳ 明朝" pitchFamily="17" charset="-128"/>
              </a:rPr>
              <a:t>月下旬から</a:t>
            </a:r>
            <a:r>
              <a:rPr lang="en-US" altLang="ja-JP" sz="1300" b="1" dirty="0">
                <a:latin typeface="ＭＳ 明朝" pitchFamily="17" charset="-128"/>
                <a:ea typeface="ＭＳ 明朝" pitchFamily="17" charset="-128"/>
              </a:rPr>
              <a:t>2026</a:t>
            </a:r>
            <a:r>
              <a:rPr lang="ja-JP" altLang="en-US" sz="1300" b="1" dirty="0">
                <a:latin typeface="ＭＳ 明朝" pitchFamily="17" charset="-128"/>
                <a:ea typeface="ＭＳ 明朝" pitchFamily="17" charset="-128"/>
              </a:rPr>
              <a:t>年</a:t>
            </a:r>
            <a:r>
              <a:rPr lang="en-US" altLang="ja-JP" sz="1300" b="1" dirty="0">
                <a:latin typeface="ＭＳ 明朝" pitchFamily="17" charset="-128"/>
                <a:ea typeface="ＭＳ 明朝" pitchFamily="17" charset="-128"/>
              </a:rPr>
              <a:t>3</a:t>
            </a:r>
            <a:r>
              <a:rPr lang="ja-JP" altLang="en-US" sz="1300" b="1" dirty="0">
                <a:latin typeface="ＭＳ 明朝" pitchFamily="17" charset="-128"/>
                <a:ea typeface="ＭＳ 明朝" pitchFamily="17" charset="-128"/>
              </a:rPr>
              <a:t>月上旬を除く</a:t>
            </a:r>
            <a:endParaRPr lang="en-US" altLang="ja-JP" sz="130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kumimoji="1" lang="ja-JP" altLang="en-US" sz="1300" b="1" dirty="0">
                <a:latin typeface="ＭＳ 明朝" pitchFamily="17" charset="-128"/>
                <a:ea typeface="ＭＳ 明朝" pitchFamily="17" charset="-128"/>
              </a:rPr>
              <a:t>　市内宿泊施設利用の場合は、</a:t>
            </a:r>
            <a:r>
              <a:rPr kumimoji="1" lang="en-US" altLang="ja-JP" sz="1300" b="1" dirty="0">
                <a:latin typeface="ＭＳ 明朝" pitchFamily="17" charset="-128"/>
                <a:ea typeface="ＭＳ 明朝" pitchFamily="17" charset="-128"/>
              </a:rPr>
              <a:t>2025</a:t>
            </a:r>
            <a:r>
              <a:rPr kumimoji="1" lang="ja-JP" altLang="en-US" sz="1300" b="1" dirty="0">
                <a:latin typeface="ＭＳ 明朝" pitchFamily="17" charset="-128"/>
                <a:ea typeface="ＭＳ 明朝" pitchFamily="17" charset="-128"/>
              </a:rPr>
              <a:t>年</a:t>
            </a:r>
            <a:r>
              <a:rPr kumimoji="1" lang="en-US" altLang="ja-JP" sz="1300" b="1" dirty="0">
                <a:latin typeface="ＭＳ 明朝" pitchFamily="17" charset="-128"/>
                <a:ea typeface="ＭＳ 明朝" pitchFamily="17" charset="-128"/>
              </a:rPr>
              <a:t>12</a:t>
            </a:r>
            <a:r>
              <a:rPr kumimoji="1" lang="ja-JP" altLang="en-US" sz="1300" b="1" dirty="0">
                <a:latin typeface="ＭＳ 明朝" pitchFamily="17" charset="-128"/>
                <a:ea typeface="ＭＳ 明朝" pitchFamily="17" charset="-128"/>
              </a:rPr>
              <a:t>月</a:t>
            </a:r>
            <a:r>
              <a:rPr kumimoji="1" lang="en-US" altLang="ja-JP" sz="1300" b="1" dirty="0">
                <a:latin typeface="ＭＳ 明朝" pitchFamily="17" charset="-128"/>
                <a:ea typeface="ＭＳ 明朝" pitchFamily="17" charset="-128"/>
              </a:rPr>
              <a:t>27</a:t>
            </a:r>
            <a:r>
              <a:rPr kumimoji="1" lang="ja-JP" altLang="en-US" sz="1300" b="1" dirty="0">
                <a:latin typeface="ＭＳ 明朝" pitchFamily="17" charset="-128"/>
                <a:ea typeface="ＭＳ 明朝" pitchFamily="17" charset="-128"/>
              </a:rPr>
              <a:t>日から</a:t>
            </a:r>
            <a:r>
              <a:rPr kumimoji="1" lang="en-US" altLang="ja-JP" sz="1300" b="1" dirty="0">
                <a:latin typeface="ＭＳ 明朝" pitchFamily="17" charset="-128"/>
                <a:ea typeface="ＭＳ 明朝" pitchFamily="17" charset="-128"/>
              </a:rPr>
              <a:t>2026</a:t>
            </a:r>
            <a:r>
              <a:rPr kumimoji="1" lang="ja-JP" altLang="en-US" sz="1300" b="1" dirty="0">
                <a:latin typeface="ＭＳ 明朝" pitchFamily="17" charset="-128"/>
                <a:ea typeface="ＭＳ 明朝" pitchFamily="17" charset="-128"/>
              </a:rPr>
              <a:t>年</a:t>
            </a:r>
            <a:r>
              <a:rPr kumimoji="1" lang="en-US" altLang="ja-JP" sz="1300" b="1" dirty="0">
                <a:latin typeface="ＭＳ 明朝" pitchFamily="17" charset="-128"/>
                <a:ea typeface="ＭＳ 明朝" pitchFamily="17" charset="-128"/>
              </a:rPr>
              <a:t>1</a:t>
            </a:r>
            <a:r>
              <a:rPr kumimoji="1" lang="ja-JP" altLang="en-US" sz="1300" b="1" dirty="0">
                <a:latin typeface="ＭＳ 明朝" pitchFamily="17" charset="-128"/>
                <a:ea typeface="ＭＳ 明朝" pitchFamily="17" charset="-128"/>
              </a:rPr>
              <a:t>月</a:t>
            </a:r>
            <a:r>
              <a:rPr kumimoji="1" lang="en-US" altLang="ja-JP" sz="1300" b="1" dirty="0">
                <a:latin typeface="ＭＳ 明朝" pitchFamily="17" charset="-128"/>
                <a:ea typeface="ＭＳ 明朝" pitchFamily="17" charset="-128"/>
              </a:rPr>
              <a:t>4</a:t>
            </a:r>
            <a:r>
              <a:rPr kumimoji="1" lang="ja-JP" altLang="en-US" sz="1300" b="1" dirty="0">
                <a:latin typeface="ＭＳ 明朝" pitchFamily="17" charset="-128"/>
                <a:ea typeface="ＭＳ 明朝" pitchFamily="17" charset="-128"/>
              </a:rPr>
              <a:t>日を除く）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854075" y="5288499"/>
            <a:ext cx="5955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rgbClr val="E3004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メイリオ" panose="020B0604030504040204" pitchFamily="50" charset="-128"/>
              </a:rPr>
              <a:t>ようこそ！</a:t>
            </a:r>
            <a:endParaRPr lang="en-US" altLang="ja-JP" b="1" dirty="0">
              <a:solidFill>
                <a:srgbClr val="E30047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>
                <a:solidFill>
                  <a:srgbClr val="E3004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メイリオ" panose="020B0604030504040204" pitchFamily="50" charset="-128"/>
              </a:rPr>
              <a:t>定住満足度日本一、交流満足度日本一を目指すまちへ！</a:t>
            </a:r>
            <a:endParaRPr lang="en-US" altLang="ja-JP" b="1" dirty="0">
              <a:solidFill>
                <a:srgbClr val="E30047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70000" y="9036061"/>
            <a:ext cx="670035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ＭＳ 明朝" pitchFamily="17" charset="-128"/>
                <a:ea typeface="ＭＳ 明朝" pitchFamily="17" charset="-128"/>
              </a:rPr>
              <a:t>希望日の</a:t>
            </a:r>
            <a:r>
              <a:rPr lang="en-US" altLang="ja-JP" sz="1200" b="1" dirty="0">
                <a:latin typeface="ＭＳ 明朝" pitchFamily="17" charset="-128"/>
                <a:ea typeface="ＭＳ 明朝" pitchFamily="17" charset="-128"/>
              </a:rPr>
              <a:t>3</a:t>
            </a:r>
            <a:r>
              <a:rPr lang="ja-JP" altLang="en-US" sz="1200" b="1" dirty="0">
                <a:latin typeface="ＭＳ 明朝" pitchFamily="17" charset="-128"/>
                <a:ea typeface="ＭＳ 明朝" pitchFamily="17" charset="-128"/>
              </a:rPr>
              <a:t>週間前までに電話または</a:t>
            </a:r>
            <a:r>
              <a:rPr lang="en-US" altLang="ja-JP" sz="1200" b="1" dirty="0">
                <a:latin typeface="ＭＳ 明朝" pitchFamily="17" charset="-128"/>
                <a:ea typeface="ＭＳ 明朝" pitchFamily="17" charset="-128"/>
              </a:rPr>
              <a:t>Email</a:t>
            </a:r>
            <a:r>
              <a:rPr lang="ja-JP" altLang="en-US" sz="1200" b="1" dirty="0">
                <a:latin typeface="ＭＳ 明朝" pitchFamily="17" charset="-128"/>
                <a:ea typeface="ＭＳ 明朝" pitchFamily="17" charset="-128"/>
              </a:rPr>
              <a:t>にて仮予約をしていただき、仮予約後</a:t>
            </a:r>
            <a:r>
              <a:rPr lang="en-US" altLang="ja-JP" sz="1200" b="1" dirty="0">
                <a:latin typeface="ＭＳ 明朝" pitchFamily="17" charset="-128"/>
                <a:ea typeface="ＭＳ 明朝" pitchFamily="17" charset="-128"/>
              </a:rPr>
              <a:t>1</a:t>
            </a:r>
            <a:r>
              <a:rPr lang="ja-JP" altLang="en-US" sz="1200" b="1" dirty="0">
                <a:latin typeface="ＭＳ 明朝" pitchFamily="17" charset="-128"/>
                <a:ea typeface="ＭＳ 明朝" pitchFamily="17" charset="-128"/>
              </a:rPr>
              <a:t>週間　　　　　　　　以内に別紙の申込書をご記入の上、下記の住所まで郵送または</a:t>
            </a:r>
            <a:r>
              <a:rPr lang="en-US" altLang="ja-JP" sz="1200" b="1" dirty="0">
                <a:latin typeface="ＭＳ 明朝" pitchFamily="17" charset="-128"/>
                <a:ea typeface="ＭＳ 明朝" pitchFamily="17" charset="-128"/>
              </a:rPr>
              <a:t>Email</a:t>
            </a:r>
            <a:r>
              <a:rPr lang="ja-JP" altLang="en-US" sz="1200" b="1" dirty="0">
                <a:latin typeface="ＭＳ 明朝" pitchFamily="17" charset="-128"/>
                <a:ea typeface="ＭＳ 明朝" pitchFamily="17" charset="-128"/>
              </a:rPr>
              <a:t>にて受付します。</a:t>
            </a:r>
            <a:endParaRPr lang="en-US" altLang="ja-JP" sz="120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200" b="1" dirty="0">
                <a:latin typeface="ＭＳ 明朝" pitchFamily="17" charset="-128"/>
                <a:ea typeface="ＭＳ 明朝" pitchFamily="17" charset="-128"/>
              </a:rPr>
              <a:t>（古荘邸を希望の場合は、別途申請書類の提出が必要です）</a:t>
            </a:r>
            <a:endParaRPr lang="en-US" altLang="ja-JP" sz="120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200" b="1" dirty="0">
                <a:latin typeface="ＭＳ 明朝" pitchFamily="17" charset="-128"/>
                <a:ea typeface="ＭＳ 明朝" pitchFamily="17" charset="-128"/>
              </a:rPr>
              <a:t>〒</a:t>
            </a:r>
            <a:r>
              <a:rPr lang="en-US" altLang="ja-JP" sz="1200" b="1" dirty="0">
                <a:latin typeface="ＭＳ 明朝" pitchFamily="17" charset="-128"/>
                <a:ea typeface="ＭＳ 明朝" pitchFamily="17" charset="-128"/>
              </a:rPr>
              <a:t>879-0492 </a:t>
            </a:r>
            <a:r>
              <a:rPr lang="ja-JP" altLang="en-US" sz="1200" b="1" dirty="0">
                <a:latin typeface="ＭＳ 明朝" pitchFamily="17" charset="-128"/>
                <a:ea typeface="ＭＳ 明朝" pitchFamily="17" charset="-128"/>
              </a:rPr>
              <a:t>大分県宇佐市大字上田</a:t>
            </a:r>
            <a:r>
              <a:rPr lang="en-US" altLang="ja-JP" sz="1200" b="1" dirty="0">
                <a:latin typeface="ＭＳ 明朝" pitchFamily="17" charset="-128"/>
                <a:ea typeface="ＭＳ 明朝" pitchFamily="17" charset="-128"/>
              </a:rPr>
              <a:t>1030‐1</a:t>
            </a:r>
            <a:r>
              <a:rPr lang="ja-JP" altLang="en-US" sz="1200" b="1" dirty="0">
                <a:latin typeface="ＭＳ 明朝" pitchFamily="17" charset="-128"/>
                <a:ea typeface="ＭＳ 明朝" pitchFamily="17" charset="-128"/>
              </a:rPr>
              <a:t> </a:t>
            </a:r>
            <a:endParaRPr lang="en-US" altLang="ja-JP" sz="120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200" b="1" dirty="0">
                <a:latin typeface="ＭＳ 明朝" pitchFamily="17" charset="-128"/>
                <a:ea typeface="ＭＳ 明朝" pitchFamily="17" charset="-128"/>
              </a:rPr>
              <a:t>宇佐市役所まちづくり推進課内 「宇佐市ふるさと回帰支援センター」</a:t>
            </a:r>
            <a:endParaRPr lang="en-US" altLang="ja-JP" sz="120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400" b="1" dirty="0">
                <a:latin typeface="ＭＳ 明朝" pitchFamily="17" charset="-128"/>
                <a:ea typeface="ＭＳ 明朝" pitchFamily="17" charset="-128"/>
              </a:rPr>
              <a:t>　　　　</a:t>
            </a:r>
            <a:endParaRPr lang="en-US" altLang="ja-JP" sz="1400" b="1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66700" y="6022464"/>
            <a:ext cx="71475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最大</a:t>
            </a:r>
            <a:r>
              <a:rPr lang="en-US" altLang="ja-JP" sz="24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</a:t>
            </a:r>
            <a:r>
              <a:rPr lang="ja-JP" altLang="en-US" sz="24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泊</a:t>
            </a:r>
            <a:r>
              <a:rPr lang="en-US" altLang="ja-JP" sz="24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lang="ja-JP" altLang="en-US" sz="24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 移住体験ツアー　　　　　　　　</a:t>
            </a:r>
            <a:endParaRPr lang="en-US" altLang="ja-JP" sz="2400" b="1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120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400" b="1" dirty="0">
                <a:latin typeface="ＭＳ 明朝" pitchFamily="17" charset="-128"/>
                <a:ea typeface="ＭＳ 明朝" pitchFamily="17" charset="-128"/>
              </a:rPr>
              <a:t>対　象：大分県外から宇佐市への移住をご検討の方。</a:t>
            </a:r>
            <a:r>
              <a:rPr kumimoji="1" lang="ja-JP" altLang="en-US" sz="1400" b="1" dirty="0">
                <a:latin typeface="ＭＳ 明朝" pitchFamily="17" charset="-128"/>
                <a:ea typeface="ＭＳ 明朝" pitchFamily="17" charset="-128"/>
              </a:rPr>
              <a:t>車が</a:t>
            </a:r>
            <a:r>
              <a:rPr lang="ja-JP" altLang="en-US" sz="1400" b="1" dirty="0">
                <a:latin typeface="ＭＳ 明朝" pitchFamily="17" charset="-128"/>
                <a:ea typeface="ＭＳ 明朝" pitchFamily="17" charset="-128"/>
              </a:rPr>
              <a:t>運転</a:t>
            </a:r>
            <a:r>
              <a:rPr kumimoji="1" lang="ja-JP" altLang="en-US" sz="1400" b="1" dirty="0">
                <a:latin typeface="ＭＳ 明朝" pitchFamily="17" charset="-128"/>
                <a:ea typeface="ＭＳ 明朝" pitchFamily="17" charset="-128"/>
              </a:rPr>
              <a:t>できる方。</a:t>
            </a:r>
            <a:endParaRPr kumimoji="1" lang="en-US" altLang="ja-JP" sz="140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400" b="1" dirty="0">
                <a:latin typeface="ＭＳ 明朝" pitchFamily="17" charset="-128"/>
                <a:ea typeface="ＭＳ 明朝" pitchFamily="17" charset="-128"/>
              </a:rPr>
              <a:t>内　容：空き家見学、市内見学、就業相談、就農相談、先輩移住者との交流等を</a:t>
            </a:r>
            <a:endParaRPr lang="en-US" altLang="ja-JP" sz="140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kumimoji="1" lang="ja-JP" altLang="en-US" sz="1400" b="1" dirty="0">
                <a:latin typeface="ＭＳ 明朝" pitchFamily="17" charset="-128"/>
                <a:ea typeface="ＭＳ 明朝" pitchFamily="17" charset="-128"/>
              </a:rPr>
              <a:t>　　　　ご希望に合わせプランをご用意します。</a:t>
            </a:r>
            <a:endParaRPr kumimoji="1" lang="en-US" altLang="ja-JP" sz="140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kumimoji="1" lang="ja-JP" altLang="en-US" sz="1400" b="1" dirty="0">
                <a:latin typeface="ＭＳ 明朝" pitchFamily="17" charset="-128"/>
                <a:ea typeface="ＭＳ 明朝" pitchFamily="17" charset="-128"/>
              </a:rPr>
              <a:t>参加費：無料</a:t>
            </a:r>
            <a:r>
              <a:rPr lang="ja-JP" altLang="en-US" sz="1400" b="1" dirty="0">
                <a:latin typeface="ＭＳ 明朝" pitchFamily="17" charset="-128"/>
                <a:ea typeface="ＭＳ 明朝" pitchFamily="17" charset="-128"/>
              </a:rPr>
              <a:t>（交通費、宿泊代金「古荘邸を除く」、食事代、体験料等は自己負担）</a:t>
            </a:r>
            <a:endParaRPr lang="en-US" altLang="ja-JP" sz="140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400" b="1" dirty="0">
                <a:latin typeface="ＭＳ 明朝" pitchFamily="17" charset="-128"/>
                <a:ea typeface="ＭＳ 明朝" pitchFamily="17" charset="-128"/>
              </a:rPr>
              <a:t>日　時：ご希望の日程をお知らせください。</a:t>
            </a:r>
            <a:endParaRPr lang="en-US" altLang="ja-JP" sz="1400" b="1" dirty="0">
              <a:latin typeface="ＭＳ 明朝" pitchFamily="17" charset="-128"/>
              <a:ea typeface="ＭＳ 明朝" pitchFamily="17" charset="-128"/>
            </a:endParaRPr>
          </a:p>
          <a:p>
            <a:r>
              <a:rPr kumimoji="1" lang="ja-JP" altLang="en-US" sz="1400" b="1" dirty="0">
                <a:latin typeface="ＭＳ 明朝" pitchFamily="17" charset="-128"/>
                <a:ea typeface="ＭＳ 明朝" pitchFamily="17" charset="-128"/>
              </a:rPr>
              <a:t>その他：お日にちや体験内容等が希望に</a:t>
            </a:r>
            <a:r>
              <a:rPr lang="ja-JP" altLang="en-US" sz="1400" b="1" dirty="0">
                <a:latin typeface="ＭＳ 明朝" pitchFamily="17" charset="-128"/>
                <a:ea typeface="ＭＳ 明朝" pitchFamily="17" charset="-128"/>
              </a:rPr>
              <a:t>添えない</a:t>
            </a:r>
            <a:r>
              <a:rPr kumimoji="1" lang="ja-JP" altLang="en-US" sz="1400" b="1" dirty="0">
                <a:latin typeface="ＭＳ 明朝" pitchFamily="17" charset="-128"/>
                <a:ea typeface="ＭＳ 明朝" pitchFamily="17" charset="-128"/>
              </a:rPr>
              <a:t>こともございます。</a:t>
            </a:r>
            <a:endParaRPr kumimoji="1" lang="en-US" altLang="ja-JP" sz="1400" b="1" dirty="0">
              <a:latin typeface="ＭＳ 明朝" pitchFamily="17" charset="-128"/>
              <a:ea typeface="ＭＳ 明朝" pitchFamily="17" charset="-128"/>
            </a:endParaRPr>
          </a:p>
          <a:p>
            <a:endParaRPr kumimoji="1" lang="ja-JP" altLang="en-US" sz="1200" b="1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5" name="フローチャート : 結合子 34"/>
          <p:cNvSpPr/>
          <p:nvPr/>
        </p:nvSpPr>
        <p:spPr>
          <a:xfrm>
            <a:off x="311536" y="8107086"/>
            <a:ext cx="821214" cy="759573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04800" y="8270499"/>
            <a:ext cx="876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</a:rPr>
              <a:t>宿泊場所</a:t>
            </a:r>
            <a:endParaRPr lang="en-US" altLang="ja-JP" sz="1200" b="1" dirty="0">
              <a:solidFill>
                <a:schemeClr val="bg1"/>
              </a:solidFill>
            </a:endParaRPr>
          </a:p>
          <a:p>
            <a:r>
              <a:rPr lang="ja-JP" altLang="en-US" sz="1200" b="1" dirty="0">
                <a:solidFill>
                  <a:schemeClr val="bg1"/>
                </a:solidFill>
              </a:rPr>
              <a:t>利用期間</a:t>
            </a:r>
            <a:endParaRPr lang="en-US" altLang="ja-JP" sz="1200" b="1" dirty="0">
              <a:solidFill>
                <a:schemeClr val="bg1"/>
              </a:solidFill>
            </a:endParaRPr>
          </a:p>
        </p:txBody>
      </p:sp>
      <p:sp>
        <p:nvSpPr>
          <p:cNvPr id="37" name="フローチャート : 結合子 36"/>
          <p:cNvSpPr/>
          <p:nvPr/>
        </p:nvSpPr>
        <p:spPr>
          <a:xfrm>
            <a:off x="336936" y="9059586"/>
            <a:ext cx="821214" cy="759573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58820" y="9311899"/>
            <a:ext cx="1111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</a:rPr>
              <a:t>　　申し込み</a:t>
            </a:r>
            <a:endParaRPr lang="en-US" altLang="ja-JP" sz="1200" b="1" dirty="0">
              <a:solidFill>
                <a:schemeClr val="bg1"/>
              </a:solidFill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46"/>
          <a:stretch/>
        </p:blipFill>
        <p:spPr>
          <a:xfrm>
            <a:off x="333374" y="2854744"/>
            <a:ext cx="3415561" cy="2268458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31"/>
          <a:stretch/>
        </p:blipFill>
        <p:spPr>
          <a:xfrm>
            <a:off x="4068740" y="2867903"/>
            <a:ext cx="3139999" cy="2257713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21" name="正方形/長方形 20"/>
          <p:cNvSpPr/>
          <p:nvPr/>
        </p:nvSpPr>
        <p:spPr>
          <a:xfrm>
            <a:off x="315089" y="372385"/>
            <a:ext cx="3471097" cy="234311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377859" y="424646"/>
            <a:ext cx="3325334" cy="223688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44500" y="369210"/>
            <a:ext cx="5842400" cy="230832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4800" b="1" dirty="0">
                <a:solidFill>
                  <a:schemeClr val="bg1"/>
                </a:solidFill>
                <a:effectLst>
                  <a:glow rad="215900">
                    <a:schemeClr val="tx2">
                      <a:alpha val="60000"/>
                    </a:schemeClr>
                  </a:glow>
                </a:effectLst>
                <a:latin typeface="ＭＳ 明朝" panose="02020609040205080304" pitchFamily="17" charset="-128"/>
                <a:ea typeface="ＭＳ 明朝" panose="02020609040205080304" pitchFamily="17" charset="-128"/>
              </a:rPr>
              <a:t>大分県</a:t>
            </a:r>
            <a:endParaRPr kumimoji="1" lang="en-US" altLang="ja-JP" sz="4800" b="1" dirty="0">
              <a:solidFill>
                <a:schemeClr val="bg1"/>
              </a:solidFill>
              <a:effectLst>
                <a:glow rad="215900">
                  <a:schemeClr val="tx2">
                    <a:alpha val="60000"/>
                  </a:schemeClr>
                </a:glow>
              </a:effectLst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4800" b="1" dirty="0">
                <a:solidFill>
                  <a:schemeClr val="bg1"/>
                </a:solidFill>
                <a:effectLst>
                  <a:glow rad="215900">
                    <a:schemeClr val="tx2">
                      <a:alpha val="60000"/>
                    </a:schemeClr>
                  </a:glow>
                </a:effectLst>
                <a:latin typeface="ＭＳ 明朝" panose="02020609040205080304" pitchFamily="17" charset="-128"/>
                <a:ea typeface="ＭＳ 明朝" panose="02020609040205080304" pitchFamily="17" charset="-128"/>
              </a:rPr>
              <a:t>宇佐市移住</a:t>
            </a:r>
            <a:endParaRPr kumimoji="1" lang="en-US" altLang="ja-JP" sz="4800" b="1" dirty="0">
              <a:solidFill>
                <a:schemeClr val="bg1"/>
              </a:solidFill>
              <a:effectLst>
                <a:glow rad="215900">
                  <a:schemeClr val="tx2">
                    <a:alpha val="60000"/>
                  </a:schemeClr>
                </a:glow>
              </a:effectLst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4800" b="1" dirty="0">
                <a:solidFill>
                  <a:schemeClr val="bg1"/>
                </a:solidFill>
                <a:effectLst>
                  <a:glow rad="215900">
                    <a:schemeClr val="tx2">
                      <a:alpha val="60000"/>
                    </a:schemeClr>
                  </a:glow>
                </a:effectLst>
                <a:latin typeface="ＭＳ 明朝" panose="02020609040205080304" pitchFamily="17" charset="-128"/>
                <a:ea typeface="ＭＳ 明朝" panose="02020609040205080304" pitchFamily="17" charset="-128"/>
              </a:rPr>
              <a:t>体験ツアー</a:t>
            </a: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75"/>
          <a:stretch/>
        </p:blipFill>
        <p:spPr>
          <a:xfrm>
            <a:off x="4071903" y="507999"/>
            <a:ext cx="3136836" cy="2160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061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137995"/>
              </p:ext>
            </p:extLst>
          </p:nvPr>
        </p:nvGraphicFramePr>
        <p:xfrm>
          <a:off x="827087" y="4292596"/>
          <a:ext cx="6030913" cy="2705104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2132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13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氏名</a:t>
                      </a:r>
                      <a:r>
                        <a:rPr lang="ja-JP" altLang="en-US" sz="1200" kern="100" dirty="0">
                          <a:effectLst/>
                        </a:rPr>
                        <a:t>（かな）</a:t>
                      </a:r>
                      <a:endParaRPr lang="ja-JP" sz="1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性別</a:t>
                      </a:r>
                      <a:endParaRPr lang="ja-JP" sz="1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生年月日</a:t>
                      </a:r>
                      <a:endParaRPr lang="ja-JP" sz="1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</a:rPr>
                        <a:t>申込</a:t>
                      </a:r>
                      <a:r>
                        <a:rPr lang="ja-JP" sz="1200" kern="100" dirty="0">
                          <a:effectLst/>
                        </a:rPr>
                        <a:t>者との続柄</a:t>
                      </a:r>
                      <a:endParaRPr lang="ja-JP" sz="1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5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5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54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6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16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9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181427"/>
              </p:ext>
            </p:extLst>
          </p:nvPr>
        </p:nvGraphicFramePr>
        <p:xfrm>
          <a:off x="825500" y="7422356"/>
          <a:ext cx="6007099" cy="2343944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600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105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</a:rPr>
                        <a:t>□空き家見学　　　□市内見学　　　　　　□教育施設案内　　　　□先輩移住者との交流</a:t>
                      </a:r>
                      <a:endParaRPr lang="en-US" altLang="ja-JP" sz="105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</a:rPr>
                        <a:t>□就業相談　　　　□就農相談　　　　　　</a:t>
                      </a:r>
                      <a:r>
                        <a:rPr lang="ja-JP" altLang="en-US" sz="1050" kern="100" baseline="0" dirty="0">
                          <a:effectLst/>
                        </a:rPr>
                        <a:t> </a:t>
                      </a:r>
                      <a:r>
                        <a:rPr lang="ja-JP" altLang="en-US" sz="1050" kern="100" dirty="0">
                          <a:effectLst/>
                        </a:rPr>
                        <a:t>□自然体験　　　　　　　□地域の見学　　　□郷土料理作り</a:t>
                      </a:r>
                      <a:endParaRPr lang="en-US" altLang="ja-JP" sz="105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105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</a:rPr>
                        <a:t>□その他（自由記入）　　</a:t>
                      </a:r>
                      <a:endParaRPr lang="en-US" altLang="ja-JP" sz="105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0800" y="1105632"/>
            <a:ext cx="7302500" cy="2939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　　　　　　　　　　　　　　　　　　　　　         　　　  </a:t>
            </a:r>
            <a:r>
              <a:rPr lang="ja-JP" altLang="en-US" sz="1400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</a:t>
            </a:r>
            <a:r>
              <a:rPr kumimoji="1" 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年　　　月　　　日</a:t>
            </a:r>
            <a:endParaRPr kumimoji="1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ea typeface="ＭＳ 明朝" pitchFamily="17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dirty="0">
              <a:latin typeface="Century" pitchFamily="18" charset="0"/>
              <a:ea typeface="ＭＳ 明朝" pitchFamily="17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dirty="0">
                <a:latin typeface="Arial" pitchFamily="34" charset="0"/>
                <a:ea typeface="ＭＳ Ｐゴシック" pitchFamily="50" charset="-128"/>
                <a:cs typeface="Times New Roman" pitchFamily="18" charset="0"/>
              </a:rPr>
              <a:t>                                                                          </a:t>
            </a:r>
            <a:r>
              <a:rPr lang="en-US" altLang="ja-JP" sz="1400" dirty="0">
                <a:latin typeface="Arial" pitchFamily="34" charset="0"/>
                <a:ea typeface="ＭＳ Ｐゴシック" pitchFamily="50" charset="-128"/>
                <a:cs typeface="Times New Roman" pitchFamily="18" charset="0"/>
              </a:rPr>
              <a:t>(</a:t>
            </a:r>
            <a:r>
              <a:rPr lang="ja-JP" altLang="en-US" sz="1200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申込者代表</a:t>
            </a:r>
            <a:r>
              <a:rPr lang="en-US" altLang="ja-JP" sz="1200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                                                                                     </a:t>
            </a:r>
            <a:r>
              <a:rPr kumimoji="1" 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住</a:t>
            </a: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</a:t>
            </a:r>
            <a:r>
              <a:rPr kumimoji="1" 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所：</a:t>
            </a:r>
            <a:endParaRPr lang="en-US" altLang="ja-JP" sz="1200" dirty="0">
              <a:latin typeface="Arial" pitchFamily="34" charset="0"/>
              <a:ea typeface="ＭＳ Ｐゴシック" pitchFamily="50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Times New Roman" pitchFamily="18" charset="0"/>
              </a:rPr>
              <a:t>                                                                                      </a:t>
            </a: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氏　名：       　 　　　　　　　　　印　</a:t>
            </a:r>
            <a:endParaRPr lang="en-US" altLang="ja-JP" sz="1200" dirty="0">
              <a:latin typeface="Arial" pitchFamily="34" charset="0"/>
              <a:ea typeface="ＭＳ Ｐゴシック" pitchFamily="50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Times New Roman" pitchFamily="18" charset="0"/>
              </a:rPr>
              <a:t>                                                                                      </a:t>
            </a: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連絡先：</a:t>
            </a:r>
            <a:endParaRPr kumimoji="1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　　</a:t>
            </a:r>
            <a:endParaRPr kumimoji="1" lang="ja-JP" altLang="en-US" sz="1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ja-JP" sz="1300" dirty="0">
              <a:latin typeface="Century" pitchFamily="18" charset="0"/>
              <a:ea typeface="ＭＳ 明朝" pitchFamily="17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ja-JP" altLang="en-US" sz="1300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　　　</a:t>
            </a:r>
            <a:r>
              <a:rPr kumimoji="1" lang="ja-JP" altLang="en-US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                               </a:t>
            </a:r>
            <a:endParaRPr kumimoji="1" lang="en-US" altLang="ja-JP" sz="1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ea typeface="ＭＳ 明朝" pitchFamily="17" charset="-128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　　　</a:t>
            </a:r>
            <a:r>
              <a:rPr lang="en-US" altLang="ja-JP" sz="1300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1</a:t>
            </a:r>
            <a:r>
              <a:rPr kumimoji="1" lang="en-US" altLang="ja-JP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.	</a:t>
            </a:r>
            <a:r>
              <a:rPr kumimoji="1" lang="ja-JP" altLang="en-US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利用</a:t>
            </a:r>
            <a:r>
              <a:rPr lang="ja-JP" altLang="en-US" sz="1300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期間（最大</a:t>
            </a:r>
            <a:r>
              <a:rPr lang="en-US" altLang="ja-JP" sz="1300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7</a:t>
            </a:r>
            <a:r>
              <a:rPr lang="ja-JP" altLang="en-US" sz="1300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泊</a:t>
            </a:r>
            <a:r>
              <a:rPr lang="en-US" altLang="ja-JP" sz="1300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8</a:t>
            </a:r>
            <a:r>
              <a:rPr lang="ja-JP" altLang="en-US" sz="1300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日）</a:t>
            </a:r>
            <a:endParaRPr lang="ja-JP" altLang="en-US" sz="13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300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</a:t>
            </a:r>
            <a:r>
              <a:rPr kumimoji="1" lang="ja-JP" altLang="en-US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　　　　　　　                                            </a:t>
            </a:r>
            <a:r>
              <a:rPr kumimoji="1" lang="ja-JP" altLang="en-US" sz="13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</a:t>
            </a:r>
            <a:r>
              <a:rPr kumimoji="1" lang="ja-JP" altLang="en-US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年　　　月　　　日　　　時　　　分</a:t>
            </a:r>
            <a:endParaRPr lang="en-US" altLang="ja-JP" sz="1300" dirty="0">
              <a:latin typeface="Century" pitchFamily="18" charset="0"/>
              <a:ea typeface="ＭＳ 明朝" pitchFamily="17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          　　　　　</a:t>
            </a:r>
            <a:r>
              <a:rPr kumimoji="1" lang="ja-JP" altLang="en-US" sz="13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</a:t>
            </a:r>
            <a:r>
              <a:rPr kumimoji="1" lang="ja-JP" altLang="en-US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　 </a:t>
            </a:r>
            <a:r>
              <a:rPr kumimoji="1" lang="ja-JP" altLang="en-US" sz="13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                </a:t>
            </a:r>
            <a:r>
              <a:rPr kumimoji="1" lang="en-US" altLang="ja-JP" sz="13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~</a:t>
            </a:r>
            <a:r>
              <a:rPr kumimoji="1" lang="ja-JP" altLang="en-US" sz="13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             </a:t>
            </a:r>
            <a:r>
              <a:rPr lang="ja-JP" altLang="en-US" sz="1300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   </a:t>
            </a:r>
            <a:r>
              <a:rPr kumimoji="1" lang="ja-JP" altLang="en-US" sz="13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 </a:t>
            </a:r>
            <a:r>
              <a:rPr kumimoji="1" lang="ja-JP" altLang="en-US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年　　　月　　　日　　　時　　　分</a:t>
            </a:r>
            <a:endParaRPr kumimoji="1" lang="ja-JP" altLang="en-US" sz="1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　　　    </a:t>
            </a:r>
            <a:r>
              <a:rPr kumimoji="1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　　　　　</a:t>
            </a:r>
            <a:endParaRPr kumimoji="1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73099" y="7124313"/>
            <a:ext cx="66960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3.    </a:t>
            </a:r>
            <a:r>
              <a:rPr lang="ja-JP" altLang="en-US" sz="1200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希望体験内容（例：空き家見学、収穫体験など</a:t>
            </a:r>
            <a:r>
              <a:rPr lang="en-US" altLang="ja-JP" sz="1200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※</a:t>
            </a:r>
            <a:r>
              <a:rPr lang="ja-JP" altLang="en-US" sz="1200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費用が発生する体験は自費）</a:t>
            </a:r>
            <a:endParaRPr lang="ja-JP" altLang="en-US" sz="1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95500" y="431800"/>
            <a:ext cx="326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宇佐市移住体験ツアー申込書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1186" y="4000684"/>
            <a:ext cx="3435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200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2.       </a:t>
            </a:r>
            <a:r>
              <a:rPr lang="ja-JP" altLang="en-US" sz="1200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利用者の氏名（代表者含む）</a:t>
            </a:r>
            <a:endParaRPr lang="ja-JP" altLang="en-US" sz="12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-12701" y="10086975"/>
            <a:ext cx="7572375" cy="60483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0">
                <a:schemeClr val="bg1"/>
              </a:gs>
              <a:gs pos="100000">
                <a:schemeClr val="accent6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306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2225</TotalTime>
  <Words>465</Words>
  <Application>Microsoft Office PowerPoint</Application>
  <PresentationFormat>ユーザー設定</PresentationFormat>
  <Paragraphs>71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HGP創英角ｺﾞｼｯｸUB</vt:lpstr>
      <vt:lpstr>HGP創英角ﾎﾟｯﾌﾟ体</vt:lpstr>
      <vt:lpstr>ＭＳ 明朝</vt:lpstr>
      <vt:lpstr>メイリオ</vt:lpstr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lkanmati016</dc:creator>
  <cp:lastModifiedBy>lmati015</cp:lastModifiedBy>
  <cp:revision>106</cp:revision>
  <cp:lastPrinted>2025-08-08T05:01:18Z</cp:lastPrinted>
  <dcterms:modified xsi:type="dcterms:W3CDTF">2025-08-08T05:03:12Z</dcterms:modified>
</cp:coreProperties>
</file>