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A9DDFC"/>
    <a:srgbClr val="E0F2FE"/>
    <a:srgbClr val="0E6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14" autoAdjust="0"/>
  </p:normalViewPr>
  <p:slideViewPr>
    <p:cSldViewPr snapToGrid="0" showGuides="1">
      <p:cViewPr varScale="1">
        <p:scale>
          <a:sx n="55" d="100"/>
          <a:sy n="55" d="100"/>
        </p:scale>
        <p:origin x="706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1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A99FC022-FE1F-4179-BC68-4CCFDE102D05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7"/>
            <a:ext cx="5437506" cy="39081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7838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41D151D0-1522-4C71-8C24-8FF6CAEFDA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09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D151D0-1522-4C71-8C24-8FF6CAEFDA8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38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D151D0-1522-4C71-8C24-8FF6CAEFDA8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16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13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82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7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60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49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49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9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82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76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30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CE2B5-D457-45D7-A5B0-AB08A02849BA}" type="datetimeFigureOut">
              <a:rPr kumimoji="1" lang="ja-JP" altLang="en-US" smtClean="0"/>
              <a:t>2023/5/10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73946-E7E9-4D76-B0E2-0D6C8AC28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3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393D65-171A-D2E4-8129-C688B55386A3}"/>
              </a:ext>
            </a:extLst>
          </p:cNvPr>
          <p:cNvSpPr/>
          <p:nvPr/>
        </p:nvSpPr>
        <p:spPr>
          <a:xfrm>
            <a:off x="-26125" y="0"/>
            <a:ext cx="6884125" cy="12361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9900"/>
              </a:highlight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380C4D-3FDC-C7C4-701B-72158E3FD924}"/>
              </a:ext>
            </a:extLst>
          </p:cNvPr>
          <p:cNvSpPr txBox="1"/>
          <p:nvPr/>
        </p:nvSpPr>
        <p:spPr>
          <a:xfrm>
            <a:off x="514523" y="30347"/>
            <a:ext cx="4330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安心院高校生の下宿受入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D888DE-9FD9-90CA-DC43-3BEEAEE1A0A2}"/>
              </a:ext>
            </a:extLst>
          </p:cNvPr>
          <p:cNvSpPr txBox="1"/>
          <p:nvPr/>
        </p:nvSpPr>
        <p:spPr>
          <a:xfrm>
            <a:off x="1013081" y="483340"/>
            <a:ext cx="720000" cy="68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意</a:t>
            </a:r>
            <a:endParaRPr kumimoji="1" lang="ja-JP" altLang="en-US" sz="4400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90165A-AC97-1647-3BC9-578B7CC1E0C0}"/>
              </a:ext>
            </a:extLst>
          </p:cNvPr>
          <p:cNvSpPr/>
          <p:nvPr/>
        </p:nvSpPr>
        <p:spPr>
          <a:xfrm>
            <a:off x="2270752" y="483340"/>
            <a:ext cx="720000" cy="68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1524A4-D0AB-0127-F9CE-96EA54EAF273}"/>
              </a:ext>
            </a:extLst>
          </p:cNvPr>
          <p:cNvSpPr/>
          <p:nvPr/>
        </p:nvSpPr>
        <p:spPr>
          <a:xfrm>
            <a:off x="3653242" y="483340"/>
            <a:ext cx="720000" cy="68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調</a:t>
            </a:r>
            <a:endParaRPr kumimoji="1" lang="ja-JP" altLang="en-US" sz="4400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D6E1B0-DFDB-3E84-A38E-AB7794BED51E}"/>
              </a:ext>
            </a:extLst>
          </p:cNvPr>
          <p:cNvSpPr/>
          <p:nvPr/>
        </p:nvSpPr>
        <p:spPr>
          <a:xfrm>
            <a:off x="5035732" y="483340"/>
            <a:ext cx="720000" cy="68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査</a:t>
            </a:r>
            <a:endParaRPr kumimoji="1" lang="ja-JP" altLang="en-US" sz="4400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74A991-675C-B92D-5693-E7282DB8C531}"/>
              </a:ext>
            </a:extLst>
          </p:cNvPr>
          <p:cNvSpPr txBox="1"/>
          <p:nvPr/>
        </p:nvSpPr>
        <p:spPr>
          <a:xfrm>
            <a:off x="1" y="1272707"/>
            <a:ext cx="6799144" cy="2640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ts val="1800"/>
              </a:lnSpc>
            </a:pP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大分県教育委員会は、地域において特色ある学びを実践する高校で、県外から意欲ある生徒を募集し、学校の活性化を図るため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、安心院高校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で全国募集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が始まりました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1800"/>
              </a:lnSpc>
            </a:pP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本市では、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昨年から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関係団体とともに「安心院高校生徒全国募集支援協議会」を設立し、受入れ体制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・各種支援内容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の充実に取り組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んで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います。</a:t>
            </a:r>
          </a:p>
          <a:p>
            <a:pPr algn="just">
              <a:lnSpc>
                <a:spcPts val="1800"/>
              </a:lnSpc>
            </a:pP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つきましては、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県外生の下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宿受入れ先の募集に向け、安心院及び院内地域を対象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として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意向調査を実施しますので、受入れを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ご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検討いただけるご家庭は下記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の回答専用フォーム、または裏面の意向調査回答書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により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ご連絡（回答</a:t>
            </a:r>
            <a:r>
              <a:rPr lang="ja-JP" altLang="en-US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r>
              <a:rPr lang="ja-JP" altLang="ja-JP" sz="1800" kern="100" dirty="0"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をお願いいたします。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579873C-F3F1-F5C2-9E58-9A077D7142F7}"/>
              </a:ext>
            </a:extLst>
          </p:cNvPr>
          <p:cNvSpPr txBox="1"/>
          <p:nvPr/>
        </p:nvSpPr>
        <p:spPr>
          <a:xfrm>
            <a:off x="-26125" y="8569568"/>
            <a:ext cx="6870640" cy="13535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問合せ先</a:t>
            </a:r>
            <a:r>
              <a:rPr lang="en-US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回答先</a:t>
            </a:r>
            <a:r>
              <a:rPr lang="en-US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：</a:t>
            </a:r>
            <a:r>
              <a:rPr lang="ja-JP" altLang="en-US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安心院高校生徒全国募集支援協議会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endParaRPr lang="en-US" altLang="ja-JP" sz="1600" kern="100" dirty="0">
              <a:solidFill>
                <a:schemeClr val="bg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en-US" sz="1600" kern="1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事務局：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宇佐市総合政策課　企画調整係</a:t>
            </a:r>
            <a:endParaRPr lang="en-US" altLang="ja-JP" sz="1600" kern="100" dirty="0">
              <a:solidFill>
                <a:schemeClr val="bg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電　話／２７－８１０９ＦＡＸ／３</a:t>
            </a:r>
            <a:r>
              <a:rPr lang="ja-JP" altLang="en-US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２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－２３３１</a:t>
            </a:r>
            <a:endParaRPr lang="en-US" altLang="ja-JP" sz="1600" kern="100" dirty="0">
              <a:solidFill>
                <a:schemeClr val="bg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lang="ja-JP" altLang="en-US" sz="1600" kern="1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メ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ール／</a:t>
            </a:r>
            <a:r>
              <a:rPr lang="en-US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kikaku04</a:t>
            </a:r>
            <a:r>
              <a:rPr lang="ja-JP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＠</a:t>
            </a:r>
            <a:r>
              <a:rPr lang="en-US" altLang="ja-JP" sz="16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city.usa.lg.jp   </a:t>
            </a:r>
            <a:endParaRPr lang="ja-JP" altLang="ja-JP" sz="1600" kern="100" dirty="0">
              <a:solidFill>
                <a:schemeClr val="bg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Text Box 8">
            <a:extLst>
              <a:ext uri="{FF2B5EF4-FFF2-40B4-BE49-F238E27FC236}">
                <a16:creationId xmlns:a16="http://schemas.microsoft.com/office/drawing/2014/main" id="{1ADCFDB0-C051-0158-4196-A1CDAE26B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764" y="9186340"/>
            <a:ext cx="807720" cy="51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/>
            <a:r>
              <a:rPr lang="ja-JP" sz="1200" kern="1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回答専用フォーム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05B3FE8-5E2F-F824-603C-4BA3A6B13DC8}"/>
              </a:ext>
            </a:extLst>
          </p:cNvPr>
          <p:cNvSpPr txBox="1"/>
          <p:nvPr/>
        </p:nvSpPr>
        <p:spPr>
          <a:xfrm>
            <a:off x="0" y="3799883"/>
            <a:ext cx="6870640" cy="46166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400" dirty="0">
                <a:solidFill>
                  <a:schemeClr val="bg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主 な 受 入 れ 要 件 等 </a:t>
            </a:r>
            <a:endParaRPr kumimoji="1" lang="ja-JP" altLang="en-US" sz="2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8715419-F844-DC32-8916-790D09BB0B42}"/>
              </a:ext>
            </a:extLst>
          </p:cNvPr>
          <p:cNvSpPr txBox="1"/>
          <p:nvPr/>
        </p:nvSpPr>
        <p:spPr>
          <a:xfrm>
            <a:off x="159299" y="4309580"/>
            <a:ext cx="1080000" cy="360000"/>
          </a:xfrm>
          <a:prstGeom prst="rect">
            <a:avLst/>
          </a:prstGeom>
          <a:solidFill>
            <a:srgbClr val="FF99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　　間</a:t>
            </a:r>
            <a:r>
              <a:rPr kumimoji="1"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BC705DE-A92F-EB41-1510-D84D9209FD86}"/>
              </a:ext>
            </a:extLst>
          </p:cNvPr>
          <p:cNvSpPr txBox="1"/>
          <p:nvPr/>
        </p:nvSpPr>
        <p:spPr>
          <a:xfrm>
            <a:off x="169703" y="4791000"/>
            <a:ext cx="1080000" cy="324000"/>
          </a:xfrm>
          <a:prstGeom prst="rect">
            <a:avLst/>
          </a:prstGeom>
          <a:solidFill>
            <a:srgbClr val="FF99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dist"/>
            <a:r>
              <a:rPr lang="ja-JP" altLang="ja-JP" sz="16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人数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42353D0-03E6-57DA-7D57-E1965B1E0390}"/>
              </a:ext>
            </a:extLst>
          </p:cNvPr>
          <p:cNvSpPr txBox="1"/>
          <p:nvPr/>
        </p:nvSpPr>
        <p:spPr>
          <a:xfrm>
            <a:off x="152977" y="5241837"/>
            <a:ext cx="1113451" cy="36933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dist"/>
            <a:r>
              <a:rPr lang="ja-JP" altLang="ja-JP" sz="16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条件</a:t>
            </a:r>
            <a:r>
              <a:rPr kumimoji="1" lang="ja-JP" altLang="en-US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5D75277-E0E8-012F-3FFF-064394B06417}"/>
              </a:ext>
            </a:extLst>
          </p:cNvPr>
          <p:cNvSpPr txBox="1"/>
          <p:nvPr/>
        </p:nvSpPr>
        <p:spPr>
          <a:xfrm>
            <a:off x="152977" y="5947747"/>
            <a:ext cx="1080000" cy="338554"/>
          </a:xfrm>
          <a:prstGeom prst="rect">
            <a:avLst/>
          </a:prstGeom>
          <a:solidFill>
            <a:srgbClr val="FF99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dist"/>
            <a:r>
              <a:rPr lang="ja-JP" altLang="ja-JP" sz="16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家賃</a:t>
            </a:r>
            <a:r>
              <a:rPr lang="ja-JP" altLang="en-US" sz="16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補助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29F0B0C-CA1D-C580-288F-302990B325B7}"/>
              </a:ext>
            </a:extLst>
          </p:cNvPr>
          <p:cNvSpPr txBox="1"/>
          <p:nvPr/>
        </p:nvSpPr>
        <p:spPr>
          <a:xfrm>
            <a:off x="1370146" y="4326977"/>
            <a:ext cx="4868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原則３年間（生徒の高校在籍期間中）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DB6343E-FFD9-D02F-F54D-D3B25FB088CB}"/>
              </a:ext>
            </a:extLst>
          </p:cNvPr>
          <p:cNvSpPr txBox="1"/>
          <p:nvPr/>
        </p:nvSpPr>
        <p:spPr>
          <a:xfrm>
            <a:off x="1284626" y="4729437"/>
            <a:ext cx="3762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１家庭：</a:t>
            </a:r>
            <a:r>
              <a:rPr lang="ja-JP" altLang="ja-JP" sz="20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１名～２名程度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E128BE2-3B46-BBF2-CA52-368752C39E13}"/>
              </a:ext>
            </a:extLst>
          </p:cNvPr>
          <p:cNvSpPr txBox="1"/>
          <p:nvPr/>
        </p:nvSpPr>
        <p:spPr>
          <a:xfrm>
            <a:off x="1279622" y="5120935"/>
            <a:ext cx="5501641" cy="86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①</a:t>
            </a:r>
            <a:r>
              <a:rPr lang="en-US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en-US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１</a:t>
            </a: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名につき６畳程度の個室が準備できること</a:t>
            </a:r>
          </a:p>
          <a:p>
            <a:pPr algn="just">
              <a:lnSpc>
                <a:spcPts val="2000"/>
              </a:lnSpc>
            </a:pP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②</a:t>
            </a:r>
            <a:r>
              <a:rPr lang="ja-JP" altLang="en-US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安心院高校への自転車通学が可能であること</a:t>
            </a:r>
          </a:p>
          <a:p>
            <a:pPr algn="just">
              <a:lnSpc>
                <a:spcPts val="2000"/>
              </a:lnSpc>
            </a:pP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③</a:t>
            </a:r>
            <a:r>
              <a:rPr lang="ja-JP" altLang="en-US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食事の提供ができること（</a:t>
            </a:r>
            <a:r>
              <a:rPr lang="ja-JP" altLang="en-US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原則</a:t>
            </a:r>
            <a:r>
              <a:rPr lang="ja-JP" altLang="en-US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毎日</a:t>
            </a:r>
            <a:r>
              <a:rPr lang="ja-JP" altLang="ja-JP" sz="18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２～３食）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ACCF453-FC7A-4EDC-2E4C-422150D169E1}"/>
              </a:ext>
            </a:extLst>
          </p:cNvPr>
          <p:cNvSpPr txBox="1"/>
          <p:nvPr/>
        </p:nvSpPr>
        <p:spPr>
          <a:xfrm>
            <a:off x="1279622" y="5923299"/>
            <a:ext cx="5519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生徒１人あたり、受入家庭が設定した下宿費用の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２分の１以内で、月額４万円を上限に補助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8DCDB82-74FE-D960-FA2A-FB6CF7D466B0}"/>
              </a:ext>
            </a:extLst>
          </p:cNvPr>
          <p:cNvSpPr txBox="1"/>
          <p:nvPr/>
        </p:nvSpPr>
        <p:spPr>
          <a:xfrm>
            <a:off x="113137" y="7868088"/>
            <a:ext cx="6686008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400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＊</a:t>
            </a:r>
            <a:r>
              <a:rPr lang="ja-JP" altLang="en-US" sz="14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この</a:t>
            </a:r>
            <a:r>
              <a:rPr lang="ja-JP" altLang="ja-JP" sz="1400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調査は、あくまで現時点での意向調査であり、受入れ家庭としての登録を義務付けるものではありません。（本申請は別途予定）</a:t>
            </a:r>
          </a:p>
          <a:p>
            <a:r>
              <a:rPr lang="ja-JP" altLang="ja-JP" sz="1600" u="sng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第１次回答期限：令和</a:t>
            </a:r>
            <a:r>
              <a:rPr lang="ja-JP" altLang="en-US" sz="1600" u="sng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５</a:t>
            </a:r>
            <a:r>
              <a:rPr lang="ja-JP" altLang="ja-JP" sz="1600" u="sng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年</a:t>
            </a:r>
            <a:r>
              <a:rPr lang="ja-JP" altLang="en-US" sz="1600" u="sng" kern="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８</a:t>
            </a:r>
            <a:r>
              <a:rPr lang="ja-JP" altLang="ja-JP" sz="1600" u="sng" kern="1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月末日（以降も順次受付します）</a:t>
            </a:r>
            <a:endParaRPr lang="ja-JP" altLang="ja-JP" sz="1600" kern="100" dirty="0"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11CCF10-748D-268C-FE2D-C74561566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941" y="8651737"/>
            <a:ext cx="1205914" cy="120591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0600A63-0E80-A7E8-0DCC-FD9B732EEE65}"/>
              </a:ext>
            </a:extLst>
          </p:cNvPr>
          <p:cNvSpPr txBox="1"/>
          <p:nvPr/>
        </p:nvSpPr>
        <p:spPr>
          <a:xfrm>
            <a:off x="234046" y="6557146"/>
            <a:ext cx="6527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（例）下宿費１０万円の場合　</a:t>
            </a:r>
            <a:r>
              <a:rPr kumimoji="1"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協議会補助：４万円＋生徒側負担：６万円</a:t>
            </a:r>
            <a:endParaRPr kumimoji="1"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＊協議会からの補助対象となる経費は、賃借料、食費、光熱水費、その他会長が認める費用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D7BED87-B62B-BC5D-52E6-0383B4030D36}"/>
              </a:ext>
            </a:extLst>
          </p:cNvPr>
          <p:cNvSpPr txBox="1"/>
          <p:nvPr/>
        </p:nvSpPr>
        <p:spPr>
          <a:xfrm>
            <a:off x="156577" y="7112967"/>
            <a:ext cx="1080000" cy="338554"/>
          </a:xfrm>
          <a:prstGeom prst="rect">
            <a:avLst/>
          </a:prstGeom>
          <a:solidFill>
            <a:srgbClr val="FF99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dist"/>
            <a:r>
              <a:rPr lang="ja-JP" altLang="en-US" sz="1600" dirty="0"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改修補助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C6FDBD4-4E44-CF43-D0AD-B1A9C2C0E209}"/>
              </a:ext>
            </a:extLst>
          </p:cNvPr>
          <p:cNvSpPr txBox="1"/>
          <p:nvPr/>
        </p:nvSpPr>
        <p:spPr>
          <a:xfrm>
            <a:off x="1303590" y="7112967"/>
            <a:ext cx="5203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下宿改修費 </a:t>
            </a:r>
            <a:r>
              <a:rPr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20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万円を上限に補助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＊１回限り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）</a:t>
            </a:r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CC36A8A-F0CC-D6C6-1A69-BB25715C645C}"/>
              </a:ext>
            </a:extLst>
          </p:cNvPr>
          <p:cNvSpPr txBox="1"/>
          <p:nvPr/>
        </p:nvSpPr>
        <p:spPr>
          <a:xfrm>
            <a:off x="145442" y="7564468"/>
            <a:ext cx="668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（例）インターネット、空調、内装、トイレなど生徒受入れに必要な改修に該当する内容</a:t>
            </a:r>
            <a:endParaRPr kumimoji="1" lang="ja-JP" altLang="en-US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018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EC02D29-C146-B717-EF7B-0E7DEE6D1EF1}"/>
              </a:ext>
            </a:extLst>
          </p:cNvPr>
          <p:cNvSpPr/>
          <p:nvPr/>
        </p:nvSpPr>
        <p:spPr>
          <a:xfrm>
            <a:off x="91438" y="91440"/>
            <a:ext cx="6714309" cy="9744891"/>
          </a:xfrm>
          <a:prstGeom prst="rect">
            <a:avLst/>
          </a:prstGeom>
          <a:ln w="187325">
            <a:solidFill>
              <a:srgbClr val="A9DDF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672230D-714A-462A-8DE7-F0F74FEBE4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4" t="7142" r="19751" b="7693"/>
          <a:stretch/>
        </p:blipFill>
        <p:spPr>
          <a:xfrm>
            <a:off x="0" y="234336"/>
            <a:ext cx="7001691" cy="8477795"/>
          </a:xfrm>
          <a:prstGeom prst="rect">
            <a:avLst/>
          </a:prstGeom>
        </p:spPr>
      </p:pic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BB608FB-E53A-F93B-7190-C1370BD1B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1426"/>
              </p:ext>
            </p:extLst>
          </p:nvPr>
        </p:nvGraphicFramePr>
        <p:xfrm>
          <a:off x="424543" y="3618183"/>
          <a:ext cx="6044838" cy="6040743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893245">
                  <a:extLst>
                    <a:ext uri="{9D8B030D-6E8A-4147-A177-3AD203B41FA5}">
                      <a16:colId xmlns:a16="http://schemas.microsoft.com/office/drawing/2014/main" val="744048284"/>
                    </a:ext>
                  </a:extLst>
                </a:gridCol>
                <a:gridCol w="1645380">
                  <a:extLst>
                    <a:ext uri="{9D8B030D-6E8A-4147-A177-3AD203B41FA5}">
                      <a16:colId xmlns:a16="http://schemas.microsoft.com/office/drawing/2014/main" val="3856290761"/>
                    </a:ext>
                  </a:extLst>
                </a:gridCol>
                <a:gridCol w="3506213">
                  <a:extLst>
                    <a:ext uri="{9D8B030D-6E8A-4147-A177-3AD203B41FA5}">
                      <a16:colId xmlns:a16="http://schemas.microsoft.com/office/drawing/2014/main" val="2071615509"/>
                    </a:ext>
                  </a:extLst>
                </a:gridCol>
              </a:tblGrid>
              <a:tr h="440128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氏　名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558456"/>
                  </a:ext>
                </a:extLst>
              </a:tr>
              <a:tr h="42914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住　所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15597"/>
                  </a:ext>
                </a:extLst>
              </a:tr>
              <a:tr h="524031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連絡先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自宅　　　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━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　　　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携帯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　　━　　　　　━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430434"/>
                  </a:ext>
                </a:extLst>
              </a:tr>
              <a:tr h="524031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生年月日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昭和・平成　　　</a:t>
                      </a:r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年　　　月　</a:t>
                      </a:r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日　（満　　　　歳）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055793"/>
                  </a:ext>
                </a:extLst>
              </a:tr>
              <a:tr h="524031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同居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人数等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 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　 　    ＊ペット飼育　</a:t>
                      </a:r>
                      <a:r>
                        <a:rPr lang="ja-JP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有</a:t>
                      </a:r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・ </a:t>
                      </a:r>
                      <a:r>
                        <a:rPr lang="ja-JP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無</a:t>
                      </a:r>
                      <a:endParaRPr lang="en-US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l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　　 人   　ペット種類  犬 ・ 猫 ・ その他（</a:t>
                      </a:r>
                      <a:r>
                        <a:rPr lang="ja-JP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　　　　　）</a:t>
                      </a:r>
                      <a:endParaRPr 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088937"/>
                  </a:ext>
                </a:extLst>
              </a:tr>
              <a:tr h="480919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受入</a:t>
                      </a:r>
                      <a:r>
                        <a:rPr lang="ja-JP" altLang="en-US" sz="18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環境</a:t>
                      </a:r>
                      <a:r>
                        <a:rPr lang="ja-JP" sz="18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について</a:t>
                      </a:r>
                      <a:endParaRPr lang="ja-JP" sz="16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vert="eaVert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生徒の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受入可能人数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　人（注：１人１部屋が基本）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126082"/>
                  </a:ext>
                </a:extLst>
              </a:tr>
              <a:tr h="480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提供できる部屋の広さ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+mj-ea"/>
                        <a:buAutoNum type="circleNumDbPlain"/>
                      </a:pP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　畳</a:t>
                      </a:r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 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／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②　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  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畳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157190"/>
                  </a:ext>
                </a:extLst>
              </a:tr>
              <a:tr h="480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エアコンの有無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+mj-ea"/>
                        <a:buAutoNum type="circleNumDbPlain"/>
                      </a:pP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有　・　無　／　②　有　・　無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958805"/>
                  </a:ext>
                </a:extLst>
              </a:tr>
              <a:tr h="480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安心院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高校までの距離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約　　　　ｋｍ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378113"/>
                  </a:ext>
                </a:extLst>
              </a:tr>
              <a:tr h="58166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インターネット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状況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4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en-US" altLang="ja-JP" sz="14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Wi-Fi</a:t>
                      </a:r>
                      <a:r>
                        <a:rPr lang="ja-JP" altLang="en-US" sz="14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環境　　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有　・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無　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8698520"/>
                  </a:ext>
                </a:extLst>
              </a:tr>
              <a:tr h="109404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下宿受入に対するご希望などがありましたら、ご記入ください。</a:t>
                      </a:r>
                      <a:endParaRPr lang="en-US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ja-JP" sz="11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43029" marR="43029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760049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570114-66C8-74A4-7620-FDDD7ADDBB4C}"/>
              </a:ext>
            </a:extLst>
          </p:cNvPr>
          <p:cNvSpPr txBox="1"/>
          <p:nvPr/>
        </p:nvSpPr>
        <p:spPr>
          <a:xfrm>
            <a:off x="52253" y="289315"/>
            <a:ext cx="6753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宇佐市役所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総合政策課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行（</a:t>
            </a: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ＦＡＸ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３２－２３３１　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電話２７－８１０９）</a:t>
            </a:r>
            <a:endParaRPr kumimoji="0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安心院高校全国募集に係る下宿受入</a:t>
            </a:r>
            <a:endParaRPr kumimoji="0" lang="en-US" altLang="ja-JP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意向調査回答書</a:t>
            </a:r>
            <a:endParaRPr kumimoji="0" lang="ja-JP" altLang="en-US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ja-JP" altLang="en-US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8AA741-0D86-0A61-F976-8FC6C9684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65" y="1915520"/>
            <a:ext cx="6572598" cy="164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令和５年　 月　 　日</a:t>
            </a:r>
            <a:endParaRPr kumimoji="0" lang="en-US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私は、安心院高校全国募集に係る下宿受入について、検討したいので</a:t>
            </a:r>
            <a:r>
              <a: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、受入れ</a:t>
            </a:r>
            <a:r>
              <a:rPr lang="ja-JP" altLang="en-US" sz="1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環境</a:t>
            </a:r>
            <a:r>
              <a: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の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状況等について、下記のとおり回答します。</a:t>
            </a:r>
            <a:endParaRPr kumimoji="0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お預かりした個人情報は適正に管理し、法律で定められている場合を除いて、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当該本人の同意を得ず第三者に提供することはありません。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必要に応じて、現地調査等にお伺いすることがあります。</a:t>
            </a:r>
            <a:endParaRPr kumimoji="0" lang="ja-JP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57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636</Words>
  <Application>Microsoft Office PowerPoint</Application>
  <PresentationFormat>A4 210 x 297 mm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UD デジタル 教科書体 N-B</vt:lpstr>
      <vt:lpstr>UD デジタル 教科書体 NK-B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lsougou013</dc:creator>
  <cp:lastModifiedBy>Usa3650364</cp:lastModifiedBy>
  <cp:revision>39</cp:revision>
  <cp:lastPrinted>2023-05-10T04:59:21Z</cp:lastPrinted>
  <dcterms:modified xsi:type="dcterms:W3CDTF">2023-05-10T07:19:15Z</dcterms:modified>
</cp:coreProperties>
</file>